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56" r:id="rId3"/>
    <p:sldId id="344" r:id="rId4"/>
    <p:sldId id="372" r:id="rId5"/>
    <p:sldId id="374" r:id="rId6"/>
    <p:sldId id="376" r:id="rId7"/>
    <p:sldId id="375" r:id="rId8"/>
    <p:sldId id="377" r:id="rId9"/>
    <p:sldId id="378" r:id="rId10"/>
    <p:sldId id="346" r:id="rId11"/>
    <p:sldId id="379" r:id="rId12"/>
    <p:sldId id="380" r:id="rId13"/>
    <p:sldId id="381" r:id="rId14"/>
    <p:sldId id="371" r:id="rId15"/>
    <p:sldId id="383" r:id="rId16"/>
    <p:sldId id="382" r:id="rId17"/>
    <p:sldId id="384" r:id="rId18"/>
    <p:sldId id="391" r:id="rId19"/>
    <p:sldId id="347" r:id="rId20"/>
    <p:sldId id="370" r:id="rId21"/>
    <p:sldId id="356" r:id="rId22"/>
    <p:sldId id="389" r:id="rId23"/>
    <p:sldId id="388" r:id="rId24"/>
    <p:sldId id="387" r:id="rId25"/>
    <p:sldId id="373" r:id="rId26"/>
    <p:sldId id="385" r:id="rId27"/>
    <p:sldId id="390" r:id="rId28"/>
    <p:sldId id="386" r:id="rId29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DE6"/>
    <a:srgbClr val="003300"/>
    <a:srgbClr val="006600"/>
    <a:srgbClr val="070B59"/>
    <a:srgbClr val="009900"/>
    <a:srgbClr val="E4F3F4"/>
    <a:srgbClr val="D3F9F8"/>
    <a:srgbClr val="CC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00" autoAdjust="0"/>
  </p:normalViewPr>
  <p:slideViewPr>
    <p:cSldViewPr>
      <p:cViewPr varScale="1">
        <p:scale>
          <a:sx n="34" d="100"/>
          <a:sy n="34" d="100"/>
        </p:scale>
        <p:origin x="-124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 smtClean="0"/>
              <a:t>Kliknij, aby edytować style wzorca tekstu</a:t>
            </a:r>
          </a:p>
          <a:p>
            <a:pPr lvl="1"/>
            <a:r>
              <a:rPr lang="pl-PL" altLang="pl-PL" noProof="0" smtClean="0"/>
              <a:t>Drugi poziom</a:t>
            </a:r>
          </a:p>
          <a:p>
            <a:pPr lvl="2"/>
            <a:r>
              <a:rPr lang="pl-PL" altLang="pl-PL" noProof="0" smtClean="0"/>
              <a:t>Trzeci poziom</a:t>
            </a:r>
          </a:p>
          <a:p>
            <a:pPr lvl="3"/>
            <a:r>
              <a:rPr lang="pl-PL" altLang="pl-PL" noProof="0" smtClean="0"/>
              <a:t>Czwarty poziom</a:t>
            </a:r>
          </a:p>
          <a:p>
            <a:pPr lvl="4"/>
            <a:r>
              <a:rPr lang="pl-PL" altLang="pl-PL" noProof="0" smtClean="0"/>
              <a:t>Piąty poziom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AE142B-8F37-42EF-81D2-48057E1359A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E142B-8F37-42EF-81D2-48057E1359A3}" type="slidenum">
              <a:rPr lang="pl-PL" altLang="pl-PL" smtClean="0"/>
              <a:pPr>
                <a:defRPr/>
              </a:pPr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E142B-8F37-42EF-81D2-48057E1359A3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dirty="0" smtClean="0">
              <a:latin typeface="Arial" charset="0"/>
              <a:cs typeface="Arial" charset="0"/>
            </a:endParaRPr>
          </a:p>
        </p:txBody>
      </p:sp>
      <p:sp>
        <p:nvSpPr>
          <p:cNvPr id="3482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676DC3-D149-4EB4-B8A1-49C69418D859}" type="slidenum">
              <a:rPr lang="pl-PL" altLang="pl-PL" smtClean="0">
                <a:latin typeface="Arial" charset="0"/>
                <a:cs typeface="Arial" charset="0"/>
              </a:rPr>
              <a:pPr/>
              <a:t>25</a:t>
            </a:fld>
            <a:endParaRPr lang="pl-PL" alt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E142B-8F37-42EF-81D2-48057E1359A3}" type="slidenum">
              <a:rPr lang="pl-PL" altLang="pl-PL" smtClean="0"/>
              <a:pPr>
                <a:defRPr/>
              </a:pPr>
              <a:t>26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dirty="0" smtClean="0">
              <a:latin typeface="Arial" charset="0"/>
              <a:cs typeface="Arial" charset="0"/>
            </a:endParaRPr>
          </a:p>
        </p:txBody>
      </p:sp>
      <p:sp>
        <p:nvSpPr>
          <p:cNvPr id="3584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77FB6F-BCC7-4838-BA1A-367AF1A9B1B6}" type="slidenum">
              <a:rPr lang="pl-PL" altLang="pl-PL" smtClean="0">
                <a:latin typeface="Arial" charset="0"/>
                <a:cs typeface="Arial" charset="0"/>
              </a:rPr>
              <a:pPr/>
              <a:t>28</a:t>
            </a:fld>
            <a:endParaRPr lang="pl-PL" alt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>
              <a:latin typeface="Arial" charset="0"/>
              <a:cs typeface="Arial" charset="0"/>
            </a:endParaRPr>
          </a:p>
        </p:txBody>
      </p:sp>
      <p:sp>
        <p:nvSpPr>
          <p:cNvPr id="2970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3C5D19-DFC0-41B7-80AF-E991972BA2DC}" type="slidenum">
              <a:rPr lang="pl-PL" altLang="pl-PL" smtClean="0">
                <a:latin typeface="Arial" charset="0"/>
                <a:cs typeface="Arial" charset="0"/>
              </a:rPr>
              <a:pPr/>
              <a:t>4</a:t>
            </a:fld>
            <a:endParaRPr lang="pl-PL" alt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E142B-8F37-42EF-81D2-48057E1359A3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E142B-8F37-42EF-81D2-48057E1359A3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E142B-8F37-42EF-81D2-48057E1359A3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>
              <a:latin typeface="Arial" charset="0"/>
              <a:cs typeface="Arial" charset="0"/>
            </a:endParaRPr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8A7311E-4B2D-4F53-9F41-C4B4D239FF29}" type="slidenum">
              <a:rPr lang="pl-PL" altLang="pl-PL" smtClean="0">
                <a:latin typeface="Arial" charset="0"/>
                <a:cs typeface="Arial" charset="0"/>
              </a:rPr>
              <a:pPr/>
              <a:t>16</a:t>
            </a:fld>
            <a:endParaRPr lang="pl-PL" alt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dirty="0" smtClean="0">
              <a:latin typeface="Arial" charset="0"/>
              <a:cs typeface="Arial" charset="0"/>
            </a:endParaRPr>
          </a:p>
        </p:txBody>
      </p:sp>
      <p:sp>
        <p:nvSpPr>
          <p:cNvPr id="3174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FA9A4D-B5E6-4EC1-9903-1724C48B0B60}" type="slidenum">
              <a:rPr lang="pl-PL" altLang="pl-PL" smtClean="0">
                <a:latin typeface="Arial" charset="0"/>
                <a:cs typeface="Arial" charset="0"/>
              </a:rPr>
              <a:pPr/>
              <a:t>17</a:t>
            </a:fld>
            <a:endParaRPr lang="pl-PL" alt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>
              <a:latin typeface="Arial" charset="0"/>
              <a:cs typeface="Arial" charset="0"/>
            </a:endParaRPr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341D4C-3F17-471C-B0F3-6CFCBCA5E57F}" type="slidenum">
              <a:rPr lang="pl-PL" altLang="pl-PL" smtClean="0">
                <a:latin typeface="Arial" charset="0"/>
                <a:cs typeface="Arial" charset="0"/>
              </a:rPr>
              <a:pPr/>
              <a:t>19</a:t>
            </a:fld>
            <a:endParaRPr lang="pl-PL" alt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>
              <a:latin typeface="Arial" charset="0"/>
              <a:cs typeface="Arial" charset="0"/>
            </a:endParaRPr>
          </a:p>
        </p:txBody>
      </p:sp>
      <p:sp>
        <p:nvSpPr>
          <p:cNvPr id="3379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8040BE-6C88-475E-8BD3-B118315024C7}" type="slidenum">
              <a:rPr lang="pl-PL" altLang="pl-PL" smtClean="0">
                <a:latin typeface="Arial" charset="0"/>
                <a:cs typeface="Arial" charset="0"/>
              </a:rPr>
              <a:pPr/>
              <a:t>20</a:t>
            </a:fld>
            <a:endParaRPr lang="pl-PL" alt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18632-962F-401F-B076-066ED70210E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A5E85-DA95-4CE0-9A0B-EBC86E7315F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AD494-2C23-4659-8AAB-A4AB967F275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A3781-77EC-47AE-A46F-877035EBC58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35A28-8204-42E8-BAD1-0C82C517186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50E3E-7346-411E-A20A-4F99D6270B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4300-B3BD-4091-B2C2-C19FC6596B0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BB304-D63E-4B8E-9A71-01C8FA7CC7D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45DA4-52C5-43FD-BC30-8BBDE5677BC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C186C-55ED-4ED8-9621-3A22A8E20E6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AC04B-3DC1-4A54-85FE-B2A32913052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F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20B1DA5-B6F7-4933-89DB-052AA1A3D0F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7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7.jpe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52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52.jpeg"/><Relationship Id="rId10" Type="http://schemas.openxmlformats.org/officeDocument/2006/relationships/image" Target="../media/image87.jpeg"/><Relationship Id="rId4" Type="http://schemas.openxmlformats.org/officeDocument/2006/relationships/image" Target="../media/image82.jpeg"/><Relationship Id="rId9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52.jpeg"/><Relationship Id="rId9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hyperlink" Target="http://www.zsckrpotoczek.p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zsrcku.maze.pl/index.php?option=com_content&amp;task=view&amp;id=796&amp;Itemid=90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7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438400" y="0"/>
            <a:ext cx="2136832" cy="254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2510961"/>
            <a:ext cx="9143999" cy="404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362200" y="304800"/>
            <a:ext cx="6500813" cy="2076450"/>
          </a:xfrm>
        </p:spPr>
        <p:txBody>
          <a:bodyPr/>
          <a:lstStyle/>
          <a:p>
            <a:pPr eaLnBrk="1" hangingPunct="1"/>
            <a:r>
              <a:rPr lang="pl-PL" altLang="pl-PL" sz="3600" b="1" i="1" dirty="0" smtClean="0">
                <a:solidFill>
                  <a:srgbClr val="003300"/>
                </a:solidFill>
                <a:latin typeface="Georgia" pitchFamily="18" charset="0"/>
              </a:rPr>
              <a:t> Zespół Szkół </a:t>
            </a:r>
            <a:br>
              <a:rPr lang="pl-PL" altLang="pl-PL" sz="3600" b="1" i="1" dirty="0" smtClean="0">
                <a:solidFill>
                  <a:srgbClr val="003300"/>
                </a:solidFill>
                <a:latin typeface="Georgia" pitchFamily="18" charset="0"/>
              </a:rPr>
            </a:br>
            <a:r>
              <a:rPr lang="pl-PL" altLang="pl-PL" sz="3600" b="1" i="1" dirty="0" smtClean="0">
                <a:solidFill>
                  <a:srgbClr val="003300"/>
                </a:solidFill>
                <a:latin typeface="Georgia" pitchFamily="18" charset="0"/>
              </a:rPr>
              <a:t>Centrum Kształcenia Rolniczego w Potoczku </a:t>
            </a:r>
            <a:endParaRPr lang="pl-PL" altLang="pl-PL" sz="3600" i="1" dirty="0" smtClean="0">
              <a:latin typeface="Georgia" pitchFamily="18" charset="0"/>
            </a:endParaRPr>
          </a:p>
        </p:txBody>
      </p:sp>
      <p:pic>
        <p:nvPicPr>
          <p:cNvPr id="7" name="Obraz 6" descr="http://malopolskiewiniarstwo.pl/wp-content/uploads/2016/07/Logo-MRiRW.jpg"/>
          <p:cNvPicPr/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21661" r="22451"/>
          <a:stretch/>
        </p:blipFill>
        <p:spPr bwMode="auto">
          <a:xfrm>
            <a:off x="304800" y="381000"/>
            <a:ext cx="1905000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/>
          </a:extLst>
        </p:spPr>
      </p:pic>
      <p:pic>
        <p:nvPicPr>
          <p:cNvPr id="3077" name="Picture 2" descr="E:\Desktop\Szkoły\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88913"/>
            <a:ext cx="1350963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752600"/>
            <a:ext cx="8915400" cy="27892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pl-PL" altLang="pl-PL" sz="2800" b="1" i="1" dirty="0">
              <a:solidFill>
                <a:srgbClr val="004DE6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l-PL" altLang="pl-PL" sz="2400" b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pl-PL" altLang="pl-PL" sz="2400" b="1" i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Mechanik – operator pojazdów i maszyn rolniczych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l-PL" altLang="pl-PL" sz="2400" b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pl-PL" altLang="pl-PL" sz="2400" b="1" i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Kucharz</a:t>
            </a:r>
            <a:endParaRPr lang="pl-PL" altLang="pl-PL" sz="2400" b="1" dirty="0">
              <a:solidFill>
                <a:srgbClr val="00330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l-PL" altLang="pl-PL" sz="2400" b="1" i="1" dirty="0" smtClean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 Przetwórca mięsa </a:t>
            </a:r>
            <a:endParaRPr lang="pl-PL" altLang="pl-PL" sz="2400" b="1" i="1" dirty="0">
              <a:solidFill>
                <a:srgbClr val="00330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b="1" i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pl-PL" altLang="pl-PL" sz="2800" b="1" i="1" dirty="0">
              <a:solidFill>
                <a:srgbClr val="00330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2291" name="pole tekstowe 4"/>
          <p:cNvSpPr txBox="1">
            <a:spLocks noChangeArrowheads="1"/>
          </p:cNvSpPr>
          <p:nvPr/>
        </p:nvSpPr>
        <p:spPr bwMode="auto">
          <a:xfrm>
            <a:off x="0" y="4267200"/>
            <a:ext cx="113157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Georgia" pitchFamily="18" charset="0"/>
              </a:rPr>
              <a:t>         Nauka w szkole branżowej I stopnia trwa 3 lata .</a:t>
            </a:r>
          </a:p>
          <a:p>
            <a:r>
              <a:rPr lang="pl-PL" sz="2400">
                <a:latin typeface="Georgia" pitchFamily="18" charset="0"/>
              </a:rPr>
              <a:t>  </a:t>
            </a:r>
            <a:endParaRPr lang="pl-PL">
              <a:latin typeface="Georgia" pitchFamily="18" charset="0"/>
            </a:endParaRPr>
          </a:p>
        </p:txBody>
      </p:sp>
      <p:pic>
        <p:nvPicPr>
          <p:cNvPr id="6" name="Picture 3" descr="E:\Desktop\Szkoły\LOGO SZKOŁ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934200" y="4730627"/>
            <a:ext cx="1598240" cy="1822359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2293" name="pole tekstowe 6"/>
          <p:cNvSpPr txBox="1">
            <a:spLocks noChangeArrowheads="1"/>
          </p:cNvSpPr>
          <p:nvPr/>
        </p:nvSpPr>
        <p:spPr bwMode="auto">
          <a:xfrm>
            <a:off x="0" y="533400"/>
            <a:ext cx="8915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2400" b="1" i="1" dirty="0">
                <a:solidFill>
                  <a:srgbClr val="004DE6"/>
                </a:solidFill>
                <a:latin typeface="Georgia" pitchFamily="18" charset="0"/>
              </a:rPr>
              <a:t>  </a:t>
            </a:r>
            <a:r>
              <a:rPr lang="pl-PL" altLang="pl-PL" sz="2400" b="1" i="1" dirty="0" smtClean="0">
                <a:solidFill>
                  <a:srgbClr val="004DE6"/>
                </a:solidFill>
                <a:latin typeface="Georgia" pitchFamily="18" charset="0"/>
              </a:rPr>
              <a:t>                 </a:t>
            </a:r>
            <a:r>
              <a:rPr lang="pl-PL" altLang="pl-PL" sz="2400" b="1" i="1" dirty="0">
                <a:solidFill>
                  <a:srgbClr val="004DE6"/>
                </a:solidFill>
                <a:latin typeface="Georgia" pitchFamily="18" charset="0"/>
              </a:rPr>
              <a:t>BRANŻOWA  SZKOŁA </a:t>
            </a:r>
            <a:r>
              <a:rPr lang="pl-PL" altLang="pl-PL" sz="2400" b="1" i="1" dirty="0" smtClean="0">
                <a:solidFill>
                  <a:srgbClr val="004DE6"/>
                </a:solidFill>
                <a:latin typeface="Georgia" pitchFamily="18" charset="0"/>
              </a:rPr>
              <a:t> I  </a:t>
            </a:r>
            <a:r>
              <a:rPr lang="pl-PL" altLang="pl-PL" sz="2400" b="1" i="1" dirty="0">
                <a:solidFill>
                  <a:srgbClr val="004DE6"/>
                </a:solidFill>
                <a:latin typeface="Georgia" pitchFamily="18" charset="0"/>
              </a:rPr>
              <a:t>STOPNIA </a:t>
            </a:r>
          </a:p>
          <a:p>
            <a:endParaRPr lang="pl-PL" altLang="pl-PL" sz="2400" b="1" i="1" dirty="0">
              <a:solidFill>
                <a:srgbClr val="004DE6"/>
              </a:solidFill>
              <a:latin typeface="Georgia" pitchFamily="18" charset="0"/>
            </a:endParaRPr>
          </a:p>
          <a:p>
            <a:r>
              <a:rPr lang="pl-PL" altLang="pl-PL" sz="2400" b="1" i="1" dirty="0">
                <a:solidFill>
                  <a:srgbClr val="004DE6"/>
                </a:solidFill>
                <a:latin typeface="Georgia" pitchFamily="18" charset="0"/>
              </a:rPr>
              <a:t>                          kształcąca w zawodach</a:t>
            </a:r>
            <a:r>
              <a:rPr lang="pl-PL" altLang="pl-PL" sz="2400" b="1" i="1" dirty="0">
                <a:solidFill>
                  <a:srgbClr val="004DE6"/>
                </a:solidFill>
              </a:rPr>
              <a:t>:</a:t>
            </a:r>
          </a:p>
          <a:p>
            <a:endParaRPr lang="pl-PL" sz="2400" b="1" i="1" dirty="0">
              <a:solidFill>
                <a:srgbClr val="004DE6"/>
              </a:solidFill>
              <a:latin typeface="Georgia" pitchFamily="18" charset="0"/>
            </a:endParaRPr>
          </a:p>
          <a:p>
            <a:endParaRPr lang="pl-PL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E:\Desktop\prezentacja 2020\IMG_5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38600"/>
            <a:ext cx="3962400" cy="2641600"/>
          </a:xfrm>
          <a:prstGeom prst="rect">
            <a:avLst/>
          </a:prstGeom>
          <a:noFill/>
        </p:spPr>
      </p:pic>
      <p:sp>
        <p:nvSpPr>
          <p:cNvPr id="13315" name="pole tekstowe 1"/>
          <p:cNvSpPr txBox="1">
            <a:spLocks noChangeArrowheads="1"/>
          </p:cNvSpPr>
          <p:nvPr/>
        </p:nvSpPr>
        <p:spPr bwMode="auto">
          <a:xfrm>
            <a:off x="0" y="381000"/>
            <a:ext cx="9144000" cy="830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Georgia" pitchFamily="18" charset="0"/>
              </a:rPr>
              <a:t>           </a:t>
            </a:r>
            <a:r>
              <a:rPr lang="pl-PL" sz="2400" b="1">
                <a:latin typeface="Georgia" pitchFamily="18" charset="0"/>
              </a:rPr>
              <a:t>MECHANIK  OPERATOR  POJAZDÓW </a:t>
            </a:r>
          </a:p>
          <a:p>
            <a:r>
              <a:rPr lang="pl-PL" sz="2400" b="1">
                <a:latin typeface="Georgia" pitchFamily="18" charset="0"/>
              </a:rPr>
              <a:t>                     I MASZYN ROLNICZYCH</a:t>
            </a:r>
          </a:p>
        </p:txBody>
      </p:sp>
      <p:pic>
        <p:nvPicPr>
          <p:cNvPr id="3" name="Picture 3" descr="E:\Desktop\Szkoły\LOGO SZKOŁY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5200" y="228600"/>
            <a:ext cx="1269558" cy="1447586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3317" name="Prostokąt 3"/>
          <p:cNvSpPr>
            <a:spLocks noChangeArrowheads="1"/>
          </p:cNvSpPr>
          <p:nvPr/>
        </p:nvSpPr>
        <p:spPr bwMode="auto">
          <a:xfrm>
            <a:off x="228600" y="1524000"/>
            <a:ext cx="8534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Georgia" pitchFamily="18" charset="0"/>
              </a:rPr>
              <a:t>Mechanik – operator pojazdów i maszyn  rolniczych  może podejmować pracę</a:t>
            </a:r>
          </a:p>
          <a:p>
            <a:r>
              <a:rPr lang="pl-PL">
                <a:latin typeface="Georgia" pitchFamily="18" charset="0"/>
              </a:rPr>
              <a:t> w przedsiębiorstwach technicznej obsługi wsi i rolnictwa, a także może samodzielnie podjąć i prowadzić działalność gospodarczą w zakresie świadczenia usług mechanizacyjnych, naprawczych, serwisowania i dystrybucji części zamiennych do sprzętu rolniczego. Może samodzielnie prowadzić działalność gospodarczą.</a:t>
            </a:r>
          </a:p>
        </p:txBody>
      </p:sp>
      <p:sp>
        <p:nvSpPr>
          <p:cNvPr id="13318" name="Prostokąt 4"/>
          <p:cNvSpPr>
            <a:spLocks noChangeArrowheads="1"/>
          </p:cNvSpPr>
          <p:nvPr/>
        </p:nvSpPr>
        <p:spPr bwMode="auto">
          <a:xfrm>
            <a:off x="304800" y="3352800"/>
            <a:ext cx="5715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latin typeface="Georgia" pitchFamily="18" charset="0"/>
              </a:rPr>
              <a:t>Kwalifikacje i egzaminy:</a:t>
            </a:r>
            <a:endParaRPr lang="pl-PL">
              <a:latin typeface="Georgia" pitchFamily="18" charset="0"/>
            </a:endParaRPr>
          </a:p>
          <a:p>
            <a:r>
              <a:rPr lang="pl-PL">
                <a:latin typeface="Georgia" pitchFamily="18" charset="0"/>
              </a:rPr>
              <a:t>Aby uzyskać tytuł zawodowy należy zdać w trakcie nauki  egzamin z zakresu następującej kwalifikacji: </a:t>
            </a:r>
          </a:p>
          <a:p>
            <a:endParaRPr lang="pl-PL" b="1">
              <a:latin typeface="Georgia" pitchFamily="18" charset="0"/>
            </a:endParaRPr>
          </a:p>
          <a:p>
            <a:r>
              <a:rPr lang="pl-PL" b="1">
                <a:latin typeface="Georgia" pitchFamily="18" charset="0"/>
              </a:rPr>
              <a:t>MG.03</a:t>
            </a:r>
            <a:r>
              <a:rPr lang="pl-PL">
                <a:latin typeface="Georgia" pitchFamily="18" charset="0"/>
              </a:rPr>
              <a:t>. Eksploatacja pojazdów, maszyn, </a:t>
            </a:r>
          </a:p>
          <a:p>
            <a:r>
              <a:rPr lang="pl-PL">
                <a:latin typeface="Georgia" pitchFamily="18" charset="0"/>
              </a:rPr>
              <a:t>urządzeń i narzędzi stosowanych w rolnictwie</a:t>
            </a:r>
          </a:p>
        </p:txBody>
      </p:sp>
      <p:pic>
        <p:nvPicPr>
          <p:cNvPr id="52226" name="Picture 2" descr="http://www.zsckrpotoczek.pl/nabor_2018/MOPiMR/2016_06_05_zaj_prakt_JK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5105400"/>
            <a:ext cx="2057400" cy="155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E:\Desktop\prezentacja 2020\IMG_56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105400"/>
            <a:ext cx="22860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ole tekstowe 3"/>
          <p:cNvSpPr txBox="1">
            <a:spLocks noChangeArrowheads="1"/>
          </p:cNvSpPr>
          <p:nvPr/>
        </p:nvSpPr>
        <p:spPr bwMode="auto">
          <a:xfrm>
            <a:off x="0" y="3810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Georgia" pitchFamily="18" charset="0"/>
              </a:rPr>
              <a:t>                           </a:t>
            </a:r>
            <a:r>
              <a:rPr lang="pl-PL" sz="2400" b="1">
                <a:latin typeface="Georgia" pitchFamily="18" charset="0"/>
              </a:rPr>
              <a:t>KUCHARZ</a:t>
            </a:r>
            <a:r>
              <a:rPr lang="pl-PL" sz="2400">
                <a:latin typeface="Georgia" pitchFamily="18" charset="0"/>
              </a:rPr>
              <a:t>          </a:t>
            </a:r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0" y="1143000"/>
            <a:ext cx="9144000" cy="2308225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  <a:p>
            <a:r>
              <a:rPr lang="pl-PL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pl-PL">
                <a:solidFill>
                  <a:srgbClr val="000000"/>
                </a:solidFill>
                <a:latin typeface="Georgia" pitchFamily="18" charset="0"/>
              </a:rPr>
              <a:t>Kucharz   może podejmować pracę w zakładach żywienia zbiorowego</a:t>
            </a:r>
          </a:p>
          <a:p>
            <a:r>
              <a:rPr lang="pl-PL">
                <a:solidFill>
                  <a:srgbClr val="000000"/>
                </a:solidFill>
                <a:latin typeface="Georgia" pitchFamily="18" charset="0"/>
              </a:rPr>
              <a:t> (stołówki, restauracje, kawiarnie, bary), w instytucjach zajmujących się obrotem żywnością (hurtownie spożywcze, magazyny) oraz samodzielnie prowadzić działalność gospodarczą w zakresie usług gastronomicznych. </a:t>
            </a:r>
          </a:p>
          <a:p>
            <a:r>
              <a:rPr lang="pl-PL">
                <a:solidFill>
                  <a:srgbClr val="000000"/>
                </a:solidFill>
                <a:latin typeface="Georgia" pitchFamily="18" charset="0"/>
              </a:rPr>
              <a:t> Zawód kucharz przeznaczony jest dla tych, którzy lubią gotować, interesują się zdrowym </a:t>
            </a:r>
          </a:p>
          <a:p>
            <a:r>
              <a:rPr lang="pl-PL">
                <a:solidFill>
                  <a:srgbClr val="000000"/>
                </a:solidFill>
                <a:latin typeface="Georgia" pitchFamily="18" charset="0"/>
              </a:rPr>
              <a:t>żywieniem oraz chcą zdobyć atrakcyjny zawód.</a:t>
            </a:r>
          </a:p>
          <a:p>
            <a:endParaRPr lang="pl-PL"/>
          </a:p>
        </p:txBody>
      </p:sp>
      <p:pic>
        <p:nvPicPr>
          <p:cNvPr id="2" name="Picture 3" descr="E:\Desktop\Szkoły\LOGO SZKOŁ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58000" y="0"/>
            <a:ext cx="1269746" cy="144780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4341" name="Prostokąt 6"/>
          <p:cNvSpPr>
            <a:spLocks noChangeArrowheads="1"/>
          </p:cNvSpPr>
          <p:nvPr/>
        </p:nvSpPr>
        <p:spPr bwMode="auto">
          <a:xfrm>
            <a:off x="0" y="4038600"/>
            <a:ext cx="5105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latin typeface="Georgia" pitchFamily="18" charset="0"/>
              </a:rPr>
              <a:t>Kwalifikacje i egzaminy:</a:t>
            </a:r>
            <a:endParaRPr lang="pl-PL" dirty="0">
              <a:latin typeface="Georgia" pitchFamily="18" charset="0"/>
            </a:endParaRPr>
          </a:p>
          <a:p>
            <a:r>
              <a:rPr lang="pl-PL" dirty="0">
                <a:latin typeface="Georgia" pitchFamily="18" charset="0"/>
              </a:rPr>
              <a:t>Aby uzyskać tytuł zawodowy należy zdać </a:t>
            </a:r>
          </a:p>
          <a:p>
            <a:r>
              <a:rPr lang="pl-PL" dirty="0">
                <a:latin typeface="Georgia" pitchFamily="18" charset="0"/>
              </a:rPr>
              <a:t>w trakcie nauki  egzamin z zakresu  kwalifikacji: </a:t>
            </a:r>
          </a:p>
          <a:p>
            <a:endParaRPr lang="pl-PL" b="1" dirty="0">
              <a:latin typeface="Georgia" pitchFamily="18" charset="0"/>
            </a:endParaRPr>
          </a:p>
          <a:p>
            <a:r>
              <a:rPr lang="pl-PL" b="1" dirty="0" smtClean="0">
                <a:latin typeface="Georgia" pitchFamily="18" charset="0"/>
              </a:rPr>
              <a:t>HGT.02</a:t>
            </a:r>
            <a:r>
              <a:rPr lang="pl-PL" dirty="0" smtClean="0">
                <a:latin typeface="Georgia" pitchFamily="18" charset="0"/>
              </a:rPr>
              <a:t>. Przygotowanie i wydawanie dań. </a:t>
            </a:r>
            <a:endParaRPr lang="pl-PL" dirty="0">
              <a:latin typeface="Georgia" pitchFamily="18" charset="0"/>
            </a:endParaRPr>
          </a:p>
        </p:txBody>
      </p:sp>
      <p:pic>
        <p:nvPicPr>
          <p:cNvPr id="14342" name="Picture 3" descr="http://www.zsckrpotoczek.pl/nabor_2018/Kucharz/2016_11_24_warsztaty_kulinarne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76600"/>
            <a:ext cx="39338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le tekstowe 2"/>
          <p:cNvSpPr txBox="1">
            <a:spLocks noChangeArrowheads="1"/>
          </p:cNvSpPr>
          <p:nvPr/>
        </p:nvSpPr>
        <p:spPr bwMode="auto">
          <a:xfrm>
            <a:off x="0" y="4572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dirty="0">
                <a:latin typeface="Georgia" pitchFamily="18" charset="0"/>
              </a:rPr>
              <a:t>                       </a:t>
            </a:r>
            <a:r>
              <a:rPr lang="pl-PL" sz="2400" b="1" dirty="0" smtClean="0">
                <a:latin typeface="Georgia" pitchFamily="18" charset="0"/>
              </a:rPr>
              <a:t>PRZETWÓRCA  MIĘSA </a:t>
            </a:r>
            <a:r>
              <a:rPr lang="pl-PL" sz="2400" dirty="0" smtClean="0">
                <a:latin typeface="Georgia" pitchFamily="18" charset="0"/>
              </a:rPr>
              <a:t>          </a:t>
            </a:r>
            <a:endParaRPr lang="pl-PL" sz="2400" dirty="0">
              <a:latin typeface="Georgia" pitchFamily="18" charset="0"/>
            </a:endParaRPr>
          </a:p>
        </p:txBody>
      </p:sp>
      <p:pic>
        <p:nvPicPr>
          <p:cNvPr id="2" name="Picture 3" descr="E:\Desktop\Szkoły\LOGO SZKOŁ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934200" y="0"/>
            <a:ext cx="1269558" cy="1447586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5364" name="Prostokąt 3"/>
          <p:cNvSpPr>
            <a:spLocks noChangeArrowheads="1"/>
          </p:cNvSpPr>
          <p:nvPr/>
        </p:nvSpPr>
        <p:spPr bwMode="auto">
          <a:xfrm>
            <a:off x="381000" y="1524000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 Jest </a:t>
            </a:r>
            <a:r>
              <a:rPr lang="pl-PL" dirty="0">
                <a:latin typeface="Georgia" pitchFamily="18" charset="0"/>
              </a:rPr>
              <a:t>to atrakcyjny zawód dla osób chcących zająć się przetwórstwem mięsa.</a:t>
            </a:r>
          </a:p>
          <a:p>
            <a:r>
              <a:rPr lang="pl-PL" dirty="0" smtClean="0">
                <a:latin typeface="Georgia" pitchFamily="18" charset="0"/>
              </a:rPr>
              <a:t>Absolwent szkoły , po ukończeniu tego kierunku, </a:t>
            </a:r>
            <a:r>
              <a:rPr lang="pl-PL" dirty="0">
                <a:latin typeface="Georgia" pitchFamily="18" charset="0"/>
              </a:rPr>
              <a:t>może podjąć pracę w zakładach przetwórstwa mięsa, zakładach garmażeryjnych, sklepach mięsnych a także prowadzić własną działalność gospodarczą. </a:t>
            </a:r>
          </a:p>
        </p:txBody>
      </p:sp>
      <p:sp>
        <p:nvSpPr>
          <p:cNvPr id="15365" name="Prostokąt 4"/>
          <p:cNvSpPr>
            <a:spLocks noChangeArrowheads="1"/>
          </p:cNvSpPr>
          <p:nvPr/>
        </p:nvSpPr>
        <p:spPr bwMode="auto">
          <a:xfrm>
            <a:off x="381000" y="3505200"/>
            <a:ext cx="5943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/>
              <a:t>Kwalifikacje i egzaminy:</a:t>
            </a:r>
            <a:endParaRPr lang="pl-PL" dirty="0"/>
          </a:p>
          <a:p>
            <a:r>
              <a:rPr lang="pl-PL" dirty="0"/>
              <a:t>Aby uzyskać tytuł zawodowy należy zdać w trakcie nauki  egzamin z zakresu kwalifikacji: </a:t>
            </a:r>
          </a:p>
          <a:p>
            <a:endParaRPr lang="pl-PL" b="1" dirty="0"/>
          </a:p>
          <a:p>
            <a:r>
              <a:rPr lang="pl-PL" b="1" dirty="0" smtClean="0"/>
              <a:t>SPC.04.</a:t>
            </a:r>
            <a:r>
              <a:rPr lang="pl-PL" b="1" dirty="0"/>
              <a:t> </a:t>
            </a:r>
            <a:r>
              <a:rPr lang="pl-PL" dirty="0"/>
              <a:t>Produkcja przetworów mięsnych i tłuszczowych</a:t>
            </a:r>
          </a:p>
        </p:txBody>
      </p:sp>
      <p:pic>
        <p:nvPicPr>
          <p:cNvPr id="15366" name="Picture 1" descr="E:\Desktop\pobran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029200"/>
            <a:ext cx="24384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" descr="E:\Desktop\pobran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819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3" descr="E:\Desktop\images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5029200"/>
            <a:ext cx="24384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3"/>
          <p:cNvSpPr>
            <a:spLocks noChangeArrowheads="1"/>
          </p:cNvSpPr>
          <p:nvPr/>
        </p:nvSpPr>
        <p:spPr bwMode="auto">
          <a:xfrm>
            <a:off x="609600" y="1981200"/>
            <a:ext cx="853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l-PL" altLang="pl-PL" sz="2800" b="1" i="1" dirty="0" smtClean="0">
                <a:solidFill>
                  <a:srgbClr val="003300"/>
                </a:solidFill>
                <a:latin typeface="Georgia" pitchFamily="18" charset="0"/>
                <a:cs typeface="Arial" pitchFamily="34" charset="0"/>
              </a:rPr>
              <a:t>ROL</a:t>
            </a:r>
            <a:r>
              <a:rPr lang="pl-PL" altLang="pl-PL" sz="2800" b="1" i="1" dirty="0" smtClean="0">
                <a:solidFill>
                  <a:srgbClr val="003300"/>
                </a:solidFill>
                <a:latin typeface="Georgia" pitchFamily="18" charset="0"/>
                <a:cs typeface="Arial" pitchFamily="34" charset="0"/>
              </a:rPr>
              <a:t>. </a:t>
            </a:r>
            <a:r>
              <a:rPr lang="pl-PL" altLang="pl-PL" sz="2800" b="1" i="1" dirty="0" smtClean="0">
                <a:solidFill>
                  <a:srgbClr val="003300"/>
                </a:solidFill>
                <a:latin typeface="Georgia" pitchFamily="18" charset="0"/>
                <a:cs typeface="Arial" pitchFamily="34" charset="0"/>
              </a:rPr>
              <a:t>04 </a:t>
            </a:r>
            <a:r>
              <a:rPr lang="pl-PL" altLang="pl-PL" sz="2800" b="1" i="1" dirty="0">
                <a:solidFill>
                  <a:srgbClr val="003300"/>
                </a:solidFill>
                <a:latin typeface="Georgia" pitchFamily="18" charset="0"/>
                <a:cs typeface="Arial" pitchFamily="34" charset="0"/>
              </a:rPr>
              <a:t>–  Prowadzenie produkcji rolniczej</a:t>
            </a:r>
          </a:p>
          <a:p>
            <a:pPr eaLnBrk="1" hangingPunct="1">
              <a:defRPr/>
            </a:pPr>
            <a:r>
              <a:rPr lang="pl-PL" altLang="pl-PL" sz="2800" b="1" i="1" dirty="0">
                <a:solidFill>
                  <a:srgbClr val="003300"/>
                </a:solidFill>
                <a:latin typeface="Georgia" pitchFamily="18" charset="0"/>
                <a:cs typeface="Arial" pitchFamily="34" charset="0"/>
              </a:rPr>
              <a:t>	</a:t>
            </a:r>
          </a:p>
          <a:p>
            <a:pPr eaLnBrk="1" hangingPunct="1">
              <a:defRPr/>
            </a:pPr>
            <a:r>
              <a:rPr lang="pl-PL" altLang="pl-PL" sz="2800" b="1" i="1" dirty="0" smtClean="0">
                <a:solidFill>
                  <a:srgbClr val="003300"/>
                </a:solidFill>
                <a:latin typeface="Georgia" pitchFamily="18" charset="0"/>
                <a:cs typeface="Arial" pitchFamily="34" charset="0"/>
              </a:rPr>
              <a:t>ROL.10 </a:t>
            </a:r>
            <a:r>
              <a:rPr lang="pl-PL" altLang="pl-PL" sz="2800" b="1" i="1" dirty="0">
                <a:solidFill>
                  <a:srgbClr val="003300"/>
                </a:solidFill>
                <a:latin typeface="Georgia" pitchFamily="18" charset="0"/>
                <a:cs typeface="Arial" pitchFamily="34" charset="0"/>
              </a:rPr>
              <a:t>– Organizacja i nadzorowanie    </a:t>
            </a:r>
          </a:p>
          <a:p>
            <a:pPr eaLnBrk="1" hangingPunct="1">
              <a:defRPr/>
            </a:pPr>
            <a:r>
              <a:rPr lang="pl-PL" altLang="pl-PL" sz="2800" b="1" i="1" dirty="0">
                <a:solidFill>
                  <a:srgbClr val="003300"/>
                </a:solidFill>
                <a:latin typeface="Georgia" pitchFamily="18" charset="0"/>
                <a:cs typeface="Arial" pitchFamily="34" charset="0"/>
              </a:rPr>
              <a:t>              produkcji </a:t>
            </a:r>
            <a:r>
              <a:rPr lang="pl-PL" altLang="pl-PL" sz="2800" b="1" i="1" dirty="0" smtClean="0">
                <a:solidFill>
                  <a:srgbClr val="003300"/>
                </a:solidFill>
                <a:latin typeface="Georgia" pitchFamily="18" charset="0"/>
                <a:cs typeface="Arial" pitchFamily="34" charset="0"/>
              </a:rPr>
              <a:t>rolniczej</a:t>
            </a:r>
            <a:endParaRPr lang="pl-PL" altLang="pl-PL" sz="2800" b="1" i="1" dirty="0">
              <a:solidFill>
                <a:srgbClr val="0033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6387" name="Prostokąt 4"/>
          <p:cNvSpPr>
            <a:spLocks noChangeArrowheads="1"/>
          </p:cNvSpPr>
          <p:nvPr/>
        </p:nvSpPr>
        <p:spPr bwMode="auto">
          <a:xfrm>
            <a:off x="685800" y="609600"/>
            <a:ext cx="7858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800" b="1" i="1">
                <a:solidFill>
                  <a:srgbClr val="004DE6"/>
                </a:solidFill>
                <a:latin typeface="Georgia" pitchFamily="18" charset="0"/>
              </a:rPr>
              <a:t>KWALIFIKACYJNE KURSY ZAWODOWE</a:t>
            </a:r>
          </a:p>
        </p:txBody>
      </p:sp>
      <p:pic>
        <p:nvPicPr>
          <p:cNvPr id="4" name="Picture 3" descr="E:\Desktop\Szkoły\LOGO SZKOŁ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92280" y="4910875"/>
            <a:ext cx="1440160" cy="1642111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733800"/>
            <a:ext cx="284447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E:\Desktop\mix\MY\VorbereitungII\DSCN67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3568296" cy="2676524"/>
          </a:xfrm>
          <a:prstGeom prst="rect">
            <a:avLst/>
          </a:prstGeom>
          <a:noFill/>
        </p:spPr>
      </p:pic>
      <p:sp>
        <p:nvSpPr>
          <p:cNvPr id="17410" name="pole tekstowe 1"/>
          <p:cNvSpPr txBox="1">
            <a:spLocks noChangeArrowheads="1"/>
          </p:cNvSpPr>
          <p:nvPr/>
        </p:nvSpPr>
        <p:spPr bwMode="auto">
          <a:xfrm>
            <a:off x="0" y="5334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Georgia" pitchFamily="18" charset="0"/>
              </a:rPr>
              <a:t>         </a:t>
            </a:r>
            <a:r>
              <a:rPr lang="pl-PL" sz="2400" b="1">
                <a:latin typeface="Georgia" pitchFamily="18" charset="0"/>
              </a:rPr>
              <a:t>KURSY  SPECJALISTYCZNE </a:t>
            </a:r>
          </a:p>
        </p:txBody>
      </p:sp>
      <p:pic>
        <p:nvPicPr>
          <p:cNvPr id="4" name="Picture 3" descr="E:\Desktop\Szkoły\LOGO SZKOŁY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10400" y="0"/>
            <a:ext cx="1440160" cy="1642111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7412" name="Prostokąt 4"/>
          <p:cNvSpPr>
            <a:spLocks noChangeArrowheads="1"/>
          </p:cNvSpPr>
          <p:nvPr/>
        </p:nvSpPr>
        <p:spPr bwMode="auto">
          <a:xfrm>
            <a:off x="304800" y="1981200"/>
            <a:ext cx="7772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dirty="0"/>
              <a:t> kurs na prawo jazdy kat B i T (zgodnie z programem nauczania,</a:t>
            </a:r>
          </a:p>
          <a:p>
            <a:pPr>
              <a:buFont typeface="Wingdings" pitchFamily="2" charset="2"/>
              <a:buChar char="Ø"/>
            </a:pPr>
            <a:r>
              <a:rPr lang="pl-PL" dirty="0"/>
              <a:t> spawacza metodą TIG i MAG,</a:t>
            </a:r>
          </a:p>
          <a:p>
            <a:pPr>
              <a:buFont typeface="Wingdings" pitchFamily="2" charset="2"/>
              <a:buChar char="Ø"/>
            </a:pPr>
            <a:r>
              <a:rPr lang="pl-PL" dirty="0"/>
              <a:t> operatora koparko-ładowarek, </a:t>
            </a:r>
          </a:p>
          <a:p>
            <a:pPr>
              <a:buFont typeface="Wingdings" pitchFamily="2" charset="2"/>
              <a:buChar char="Ø"/>
            </a:pPr>
            <a:r>
              <a:rPr lang="pl-PL" dirty="0"/>
              <a:t> operatora kombajnów zbożowych,</a:t>
            </a:r>
          </a:p>
          <a:p>
            <a:pPr>
              <a:buFont typeface="Wingdings" pitchFamily="2" charset="2"/>
              <a:buChar char="Ø"/>
            </a:pPr>
            <a:r>
              <a:rPr lang="pl-PL" dirty="0"/>
              <a:t> operatora wózków jezdniowych podnośnikowych,</a:t>
            </a:r>
          </a:p>
          <a:p>
            <a:pPr>
              <a:buFont typeface="Wingdings" pitchFamily="2" charset="2"/>
              <a:buChar char="Ø"/>
            </a:pPr>
            <a:r>
              <a:rPr lang="pl-PL" dirty="0"/>
              <a:t> kurs z zakresu stosowania środków ochrony </a:t>
            </a:r>
            <a:r>
              <a:rPr lang="pl-PL" dirty="0" smtClean="0"/>
              <a:t>roślin</a:t>
            </a:r>
            <a:endParaRPr lang="pl-PL" dirty="0"/>
          </a:p>
        </p:txBody>
      </p:sp>
      <p:sp>
        <p:nvSpPr>
          <p:cNvPr id="17413" name="pole tekstowe 7"/>
          <p:cNvSpPr txBox="1">
            <a:spLocks noChangeArrowheads="1"/>
          </p:cNvSpPr>
          <p:nvPr/>
        </p:nvSpPr>
        <p:spPr bwMode="auto">
          <a:xfrm>
            <a:off x="381000" y="1524000"/>
            <a:ext cx="8602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/>
              <a:t>W ramach których będziesz mógł podwyższać swoje kwalifikacje : </a:t>
            </a: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2133600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pole tekstowe 10"/>
          <p:cNvSpPr txBox="1">
            <a:spLocks noChangeArrowheads="1"/>
          </p:cNvSpPr>
          <p:nvPr/>
        </p:nvSpPr>
        <p:spPr bwMode="auto">
          <a:xfrm>
            <a:off x="381000" y="10668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i="1">
                <a:solidFill>
                  <a:srgbClr val="004DE6"/>
                </a:solidFill>
                <a:latin typeface="Georgia" pitchFamily="18" charset="0"/>
              </a:rPr>
              <a:t>Wyższe kompetencje zawodowe szansą na rynku pracy  </a:t>
            </a:r>
          </a:p>
        </p:txBody>
      </p:sp>
      <p:pic>
        <p:nvPicPr>
          <p:cNvPr id="17419" name="Picture 13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248400" y="4724400"/>
            <a:ext cx="2667000" cy="1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E:\Desktop\prezentacja 2020\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5257800"/>
            <a:ext cx="2438400" cy="1374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04800" y="1143000"/>
            <a:ext cx="8839200" cy="51704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komplet podręczników do wypożyczenia z biblioteki,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praktyki zawodowe w kraju i za granicą,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wyjazdy na targi branżowe, pokazy, wycieczki przedmiotowe,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zajęcia praktyczne w pracowniach i </a:t>
            </a:r>
            <a:r>
              <a:rPr lang="pl-PL" sz="2000" dirty="0" smtClean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nowoczesnych warsztatach </a:t>
            </a: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szkolnych,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stypendium Rady Rodziców dla najlepszego ucznia w każdym typie szkoły,</a:t>
            </a:r>
          </a:p>
          <a:p>
            <a:pPr marL="273050" indent="-2730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przygotowanie do testu sprawności fizycznej dla kandydatów do pracy </a:t>
            </a:r>
          </a:p>
          <a:p>
            <a:pPr marL="273050" indent="-273050">
              <a:lnSpc>
                <a:spcPct val="150000"/>
              </a:lnSpc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    w Policji,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możliwość udziału w projektach współfinansowanych ze środków UE,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pomoc doradcy zawodowego i pedagoga,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dobre warunki nauki , zajęcia praktyczne w małych grupach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całodobową opiekę w internacie szkolnym </a:t>
            </a:r>
          </a:p>
        </p:txBody>
      </p:sp>
      <p:pic>
        <p:nvPicPr>
          <p:cNvPr id="2" name="Picture 3" descr="E:\Desktop\Szkoły\LOGO SZKOŁ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43800" y="5181600"/>
            <a:ext cx="1269558" cy="1447586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8436" name="AutoShape 2" descr="Znalezione obrazy dla zapytania WÄDLINIAR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8437" name="pole tekstowe 7"/>
          <p:cNvSpPr txBox="1">
            <a:spLocks noChangeArrowheads="1"/>
          </p:cNvSpPr>
          <p:nvPr/>
        </p:nvSpPr>
        <p:spPr bwMode="auto">
          <a:xfrm>
            <a:off x="0" y="3810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Georgia" pitchFamily="18" charset="0"/>
              </a:rPr>
              <a:t>      Ponadto uczniom naszej szkoły zapewniamy </a:t>
            </a:r>
            <a:r>
              <a:rPr lang="pl-PL" sz="2400">
                <a:latin typeface="Georgia" pitchFamily="18" charset="0"/>
              </a:rPr>
              <a:t>: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9663" y="1143000"/>
            <a:ext cx="270986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pole tekstowe 1"/>
          <p:cNvSpPr txBox="1">
            <a:spLocks noChangeArrowheads="1"/>
          </p:cNvSpPr>
          <p:nvPr/>
        </p:nvSpPr>
        <p:spPr bwMode="auto">
          <a:xfrm>
            <a:off x="0" y="3810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      </a:t>
            </a:r>
            <a:r>
              <a:rPr lang="pl-PL" sz="2400" b="1" dirty="0">
                <a:solidFill>
                  <a:srgbClr val="000000"/>
                </a:solidFill>
                <a:latin typeface="Georgia" pitchFamily="18" charset="0"/>
              </a:rPr>
              <a:t>Zagraniczne praktyki zawodowe</a:t>
            </a:r>
            <a:endParaRPr lang="pl-PL" sz="2400" b="1" dirty="0"/>
          </a:p>
        </p:txBody>
      </p:sp>
      <p:pic>
        <p:nvPicPr>
          <p:cNvPr id="3" name="Picture 3" descr="E:\Desktop\Szkoły\LOGO SZKOŁY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162800" y="0"/>
            <a:ext cx="1269558" cy="1447586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048000"/>
            <a:ext cx="2259013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38" y="1143000"/>
            <a:ext cx="27051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143000"/>
            <a:ext cx="306705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pole tekstowe 10"/>
          <p:cNvSpPr txBox="1">
            <a:spLocks noChangeArrowheads="1"/>
          </p:cNvSpPr>
          <p:nvPr/>
        </p:nvSpPr>
        <p:spPr bwMode="auto">
          <a:xfrm>
            <a:off x="0" y="2667000"/>
            <a:ext cx="57150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/>
              <a:t>Staż zawodowy w Niemczech – </a:t>
            </a:r>
            <a:r>
              <a:rPr lang="pl-PL" sz="1400" b="1" dirty="0" err="1"/>
              <a:t>Deula</a:t>
            </a:r>
            <a:r>
              <a:rPr lang="pl-PL" sz="1400" b="1" dirty="0"/>
              <a:t> </a:t>
            </a:r>
            <a:r>
              <a:rPr lang="pl-PL" sz="1400" b="1" dirty="0" err="1"/>
              <a:t>Nienburg</a:t>
            </a:r>
            <a:r>
              <a:rPr lang="pl-PL" sz="1400" b="1" dirty="0"/>
              <a:t> 27.02-10.03.2017r</a:t>
            </a:r>
          </a:p>
        </p:txBody>
      </p:sp>
      <p:sp>
        <p:nvSpPr>
          <p:cNvPr id="19467" name="pole tekstowe 11"/>
          <p:cNvSpPr txBox="1">
            <a:spLocks noChangeArrowheads="1"/>
          </p:cNvSpPr>
          <p:nvPr/>
        </p:nvSpPr>
        <p:spPr bwMode="auto">
          <a:xfrm>
            <a:off x="228600" y="5029200"/>
            <a:ext cx="2362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b="1" dirty="0"/>
              <a:t>Staż zawodowy w Niemczech </a:t>
            </a:r>
            <a:r>
              <a:rPr lang="pl-PL" sz="1600" b="1" dirty="0" smtClean="0"/>
              <a:t> w ośrodku edukacyjnym </a:t>
            </a:r>
          </a:p>
          <a:p>
            <a:r>
              <a:rPr lang="pl-PL" sz="1600" b="1" dirty="0" err="1" smtClean="0"/>
              <a:t>Deula</a:t>
            </a:r>
            <a:r>
              <a:rPr lang="pl-PL" sz="1600" b="1" dirty="0" smtClean="0"/>
              <a:t>  </a:t>
            </a:r>
            <a:r>
              <a:rPr lang="pl-PL" sz="1600" b="1" dirty="0" err="1" smtClean="0"/>
              <a:t>Nienburg</a:t>
            </a:r>
            <a:r>
              <a:rPr lang="pl-PL" sz="1600" b="1" dirty="0" smtClean="0"/>
              <a:t> 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7-18.05.2018r</a:t>
            </a:r>
            <a:endParaRPr lang="pl-PL" sz="1600" b="1" dirty="0"/>
          </a:p>
        </p:txBody>
      </p:sp>
      <p:pic>
        <p:nvPicPr>
          <p:cNvPr id="19468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2743200"/>
            <a:ext cx="311213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3124200"/>
            <a:ext cx="28194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4600" y="4495800"/>
            <a:ext cx="3048000" cy="192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4648200"/>
            <a:ext cx="3013075" cy="196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1"/>
          <p:cNvSpPr txBox="1">
            <a:spLocks noChangeArrowheads="1"/>
          </p:cNvSpPr>
          <p:nvPr/>
        </p:nvSpPr>
        <p:spPr bwMode="auto">
          <a:xfrm>
            <a:off x="0" y="3810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      </a:t>
            </a:r>
            <a:r>
              <a:rPr lang="pl-PL" sz="2400" b="1" dirty="0">
                <a:solidFill>
                  <a:srgbClr val="000000"/>
                </a:solidFill>
                <a:latin typeface="Georgia" pitchFamily="18" charset="0"/>
              </a:rPr>
              <a:t>Zagraniczne praktyki zawodowe</a:t>
            </a:r>
            <a:endParaRPr lang="pl-PL" sz="2400" b="1" dirty="0"/>
          </a:p>
        </p:txBody>
      </p:sp>
      <p:pic>
        <p:nvPicPr>
          <p:cNvPr id="2" name="Picture 3" descr="E:\Desktop\Szkoły\LOGO SZKOŁ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162800" y="0"/>
            <a:ext cx="1269558" cy="1447586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799" y="1981200"/>
            <a:ext cx="411467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381000" y="990600"/>
            <a:ext cx="75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dirty="0" smtClean="0">
                <a:latin typeface="Georgia" pitchFamily="18" charset="0"/>
              </a:rPr>
              <a:t> </a:t>
            </a:r>
            <a:r>
              <a:rPr lang="pl-PL" sz="1600" dirty="0">
                <a:latin typeface="Georgia" pitchFamily="18" charset="0"/>
              </a:rPr>
              <a:t>Staż zawodowy </a:t>
            </a:r>
            <a:r>
              <a:rPr lang="pl-PL" sz="1600" b="1" dirty="0">
                <a:latin typeface="Georgia" pitchFamily="18" charset="0"/>
              </a:rPr>
              <a:t>31.03-12.04. 2019 </a:t>
            </a:r>
            <a:r>
              <a:rPr lang="pl-PL" sz="1600" dirty="0">
                <a:latin typeface="Georgia" pitchFamily="18" charset="0"/>
              </a:rPr>
              <a:t>w greckich </a:t>
            </a:r>
            <a:r>
              <a:rPr lang="pl-PL" sz="1600" dirty="0" smtClean="0">
                <a:latin typeface="Georgia" pitchFamily="18" charset="0"/>
              </a:rPr>
              <a:t>przedsiębiorstwach  </a:t>
            </a:r>
            <a:r>
              <a:rPr lang="pl-PL" sz="1600" dirty="0">
                <a:latin typeface="Georgia" pitchFamily="18" charset="0"/>
              </a:rPr>
              <a:t>z rejonu Riwiery </a:t>
            </a:r>
            <a:r>
              <a:rPr lang="pl-PL" sz="1600" dirty="0" smtClean="0">
                <a:latin typeface="Georgia" pitchFamily="18" charset="0"/>
              </a:rPr>
              <a:t>Olimpijskiej dla uczniów  technikum  mechanizacji rolnictwa i agrotroniki , technika rolnika oraz  technikum żywienia i usług gastronomicznych</a:t>
            </a:r>
            <a:endParaRPr lang="pl-PL" sz="1600" dirty="0">
              <a:latin typeface="Georgia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81200"/>
            <a:ext cx="2438400" cy="218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343400"/>
            <a:ext cx="1447800" cy="215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1" y="4273441"/>
            <a:ext cx="2438400" cy="227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2743200"/>
            <a:ext cx="2367452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4267200"/>
            <a:ext cx="2895600" cy="19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WordArt 7"/>
          <p:cNvSpPr>
            <a:spLocks noChangeArrowheads="1" noChangeShapeType="1" noTextEdit="1"/>
          </p:cNvSpPr>
          <p:nvPr/>
        </p:nvSpPr>
        <p:spPr bwMode="auto">
          <a:xfrm rot="20694411">
            <a:off x="6089523" y="5617282"/>
            <a:ext cx="2940570" cy="7167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5939"/>
              </a:avLst>
            </a:prstTxWarp>
          </a:bodyPr>
          <a:lstStyle/>
          <a:p>
            <a:pPr algn="ctr" rtl="0"/>
            <a:r>
              <a:rPr lang="pl-PL" sz="18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oudy Stout"/>
              </a:rPr>
              <a:t>GRECJA  2019</a:t>
            </a:r>
            <a:endParaRPr lang="pl-PL" sz="18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000000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Goudy Stou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F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rostokąt 1"/>
          <p:cNvSpPr>
            <a:spLocks noChangeArrowheads="1"/>
          </p:cNvSpPr>
          <p:nvPr/>
        </p:nvSpPr>
        <p:spPr bwMode="auto">
          <a:xfrm>
            <a:off x="0" y="3048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2400" dirty="0">
                <a:latin typeface="Georgia" pitchFamily="18" charset="0"/>
              </a:rPr>
              <a:t>                  </a:t>
            </a:r>
            <a:r>
              <a:rPr lang="pl-PL" altLang="pl-PL" sz="2400" b="1" dirty="0">
                <a:latin typeface="Georgia" pitchFamily="18" charset="0"/>
              </a:rPr>
              <a:t>BAZA  KSZTAŁCENIA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1066800"/>
            <a:ext cx="3094038" cy="201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3657600"/>
            <a:ext cx="2727325" cy="204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5" name="Prostokąt 2"/>
          <p:cNvSpPr>
            <a:spLocks noChangeArrowheads="1"/>
          </p:cNvSpPr>
          <p:nvPr/>
        </p:nvSpPr>
        <p:spPr bwMode="auto">
          <a:xfrm>
            <a:off x="5859463" y="3048000"/>
            <a:ext cx="3284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>
                <a:latin typeface="Georgia" pitchFamily="18" charset="0"/>
              </a:rPr>
              <a:t>Pracownie przedmiotowe</a:t>
            </a:r>
          </a:p>
        </p:txBody>
      </p:sp>
      <p:sp>
        <p:nvSpPr>
          <p:cNvPr id="20486" name="Prostokąt 11"/>
          <p:cNvSpPr>
            <a:spLocks noChangeArrowheads="1"/>
          </p:cNvSpPr>
          <p:nvPr/>
        </p:nvSpPr>
        <p:spPr bwMode="auto">
          <a:xfrm>
            <a:off x="6248400" y="5715000"/>
            <a:ext cx="2227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>
                <a:latin typeface="Georgia" pitchFamily="18" charset="0"/>
              </a:rPr>
              <a:t>Multimedialne</a:t>
            </a:r>
          </a:p>
          <a:p>
            <a:pPr algn="ctr"/>
            <a:r>
              <a:rPr lang="pl-PL" altLang="pl-PL">
                <a:latin typeface="Georgia" pitchFamily="18" charset="0"/>
              </a:rPr>
              <a:t>Centrum Informacji</a:t>
            </a:r>
          </a:p>
        </p:txBody>
      </p:sp>
      <p:sp>
        <p:nvSpPr>
          <p:cNvPr id="20487" name="Prostokąt 1"/>
          <p:cNvSpPr>
            <a:spLocks noChangeArrowheads="1"/>
          </p:cNvSpPr>
          <p:nvPr/>
        </p:nvSpPr>
        <p:spPr bwMode="auto">
          <a:xfrm>
            <a:off x="228600" y="990600"/>
            <a:ext cx="573246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/>
            <a:r>
              <a:rPr lang="pl-PL" altLang="pl-PL" i="1">
                <a:solidFill>
                  <a:srgbClr val="003300"/>
                </a:solidFill>
                <a:latin typeface="Georgia" pitchFamily="18" charset="0"/>
                <a:ea typeface="MS Mincho" pitchFamily="49" charset="-128"/>
              </a:rPr>
              <a:t>Szkoła dysponuje dobrą  bazą do  kształcenia ogólnego i zawodowego.   Posiadamy nowocześnie wyposażone  pracownie,  warsztaty szkolne, plac manewrowy do nauki jazdy, plac do ćwiczeń maszynami i narzędziami rolniczymi, nowoczesny budynek warsztatów oraz pełnowymiarową halę sportową.  Bazę kształcenia zawodowego stanowi  szkolne gospodarstwo rolne i nowoczesny sprzęt rolniczy. Oprócz realizowanych zadań dydaktycznych gospodarstwo prowadzi działalność  produkcyjną, zajmując się chowem bydła oraz uprawą zbóż, rzepaku i kukurydzy.</a:t>
            </a: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4191000"/>
            <a:ext cx="3048000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9" name="Prostokąt 2"/>
          <p:cNvSpPr>
            <a:spLocks noChangeArrowheads="1"/>
          </p:cNvSpPr>
          <p:nvPr/>
        </p:nvSpPr>
        <p:spPr bwMode="auto">
          <a:xfrm>
            <a:off x="2667000" y="6324600"/>
            <a:ext cx="3284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>
                <a:latin typeface="Georgia" pitchFamily="18" charset="0"/>
              </a:rPr>
              <a:t>   Warsztaty szkolne </a:t>
            </a: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572000"/>
            <a:ext cx="231775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91" name="Prostokąt 2"/>
          <p:cNvSpPr>
            <a:spLocks noChangeArrowheads="1"/>
          </p:cNvSpPr>
          <p:nvPr/>
        </p:nvSpPr>
        <p:spPr bwMode="auto">
          <a:xfrm>
            <a:off x="304800" y="6211888"/>
            <a:ext cx="32845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>
                <a:latin typeface="Georgia" pitchFamily="18" charset="0"/>
              </a:rPr>
              <a:t>Pełnowymiarowa</a:t>
            </a:r>
          </a:p>
          <a:p>
            <a:r>
              <a:rPr lang="pl-PL" altLang="pl-PL">
                <a:latin typeface="Georgia" pitchFamily="18" charset="0"/>
              </a:rPr>
              <a:t>hala sportowa </a:t>
            </a:r>
          </a:p>
        </p:txBody>
      </p:sp>
      <p:pic>
        <p:nvPicPr>
          <p:cNvPr id="12" name="Picture 3" descr="E:\Desktop\Szkoły\LOGO SZKOŁY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58000" y="0"/>
            <a:ext cx="1066800" cy="1216394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" y="3048000"/>
            <a:ext cx="5134090" cy="329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266700" y="152400"/>
            <a:ext cx="8610600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  <a:defRPr/>
            </a:pPr>
            <a:r>
              <a:rPr lang="pl-PL" sz="2000" i="1" dirty="0">
                <a:latin typeface="Georgia" panose="02040502050405020303" pitchFamily="18" charset="0"/>
                <a:ea typeface="MS Mincho"/>
                <a:cs typeface="Arial" pitchFamily="34" charset="0"/>
              </a:rPr>
              <a:t>	Zespół Szkół Centrum Kształcenia Rolniczego w Potoczku to jedna z 53 szkół prowadzonych przez Ministra Rolnictwa i Rozwoju Wsi, jedna z siedmiu szkół rolniczych w województwie lubelskim i jedyna o takim profilu kształcenia w powiecie janowskim.   </a:t>
            </a:r>
          </a:p>
          <a:p>
            <a:pPr algn="just">
              <a:spcAft>
                <a:spcPts val="0"/>
              </a:spcAft>
              <a:defRPr/>
            </a:pPr>
            <a:r>
              <a:rPr lang="pl-PL" sz="2000" i="1" dirty="0">
                <a:latin typeface="Georgia" panose="02040502050405020303" pitchFamily="18" charset="0"/>
                <a:ea typeface="MS Mincho"/>
                <a:cs typeface="Arial" pitchFamily="34" charset="0"/>
              </a:rPr>
              <a:t>	Od ponad 55 lat placówka kształci w zawodach rolniczych </a:t>
            </a:r>
            <a:br>
              <a:rPr lang="pl-PL" sz="2000" i="1" dirty="0">
                <a:latin typeface="Georgia" panose="02040502050405020303" pitchFamily="18" charset="0"/>
                <a:ea typeface="MS Mincho"/>
                <a:cs typeface="Arial" pitchFamily="34" charset="0"/>
              </a:rPr>
            </a:br>
            <a:r>
              <a:rPr lang="pl-PL" sz="2000" i="1" dirty="0">
                <a:latin typeface="Georgia" panose="02040502050405020303" pitchFamily="18" charset="0"/>
                <a:ea typeface="MS Mincho"/>
                <a:cs typeface="Arial" pitchFamily="34" charset="0"/>
              </a:rPr>
              <a:t>i okołorolniczych, co roku szkolne mury opuszczają absolwenci, którzy </a:t>
            </a:r>
            <a:br>
              <a:rPr lang="pl-PL" sz="2000" i="1" dirty="0">
                <a:latin typeface="Georgia" panose="02040502050405020303" pitchFamily="18" charset="0"/>
                <a:ea typeface="MS Mincho"/>
                <a:cs typeface="Arial" pitchFamily="34" charset="0"/>
              </a:rPr>
            </a:br>
            <a:r>
              <a:rPr lang="pl-PL" sz="2000" i="1" dirty="0">
                <a:latin typeface="Georgia" panose="02040502050405020303" pitchFamily="18" charset="0"/>
                <a:ea typeface="MS Mincho"/>
                <a:cs typeface="Arial" pitchFamily="34" charset="0"/>
              </a:rPr>
              <a:t>z powodzeniem prowadzą gospodarstwa rolne, zakładają własne firmy,  pracują jako nauczyciele, księża, urzędnicy, policjanci, strażacy, pracownicy służby zdrowia, usług i administracji</a:t>
            </a:r>
            <a:r>
              <a:rPr lang="pl-PL" i="1" dirty="0">
                <a:latin typeface="Georgia" panose="02040502050405020303" pitchFamily="18" charset="0"/>
                <a:ea typeface="MS Mincho"/>
                <a:cs typeface="Arial" pitchFamily="34" charset="0"/>
              </a:rPr>
              <a:t>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5562600" y="4343400"/>
            <a:ext cx="3581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i="1" dirty="0" smtClean="0">
                <a:latin typeface="Georgia" pitchFamily="18" charset="0"/>
                <a:ea typeface="MS Mincho" pitchFamily="49" charset="-128"/>
              </a:rPr>
              <a:t>Dnia 3 października 2019 </a:t>
            </a:r>
            <a:r>
              <a:rPr lang="pl-PL" i="1" dirty="0" err="1" smtClean="0">
                <a:latin typeface="Georgia" pitchFamily="18" charset="0"/>
                <a:ea typeface="MS Mincho" pitchFamily="49" charset="-128"/>
              </a:rPr>
              <a:t>r</a:t>
            </a:r>
            <a:r>
              <a:rPr lang="pl-PL" i="1" dirty="0" smtClean="0">
                <a:latin typeface="Georgia" pitchFamily="18" charset="0"/>
                <a:ea typeface="MS Mincho" pitchFamily="49" charset="-128"/>
              </a:rPr>
              <a:t>  </a:t>
            </a:r>
          </a:p>
          <a:p>
            <a:pPr algn="ctr"/>
            <a:r>
              <a:rPr lang="pl-PL" i="1" dirty="0" smtClean="0">
                <a:latin typeface="Georgia" pitchFamily="18" charset="0"/>
                <a:ea typeface="MS Mincho" pitchFamily="49" charset="-128"/>
              </a:rPr>
              <a:t>na hali sportowej naszej szkoły odbyła się uroczystość nadania imienia </a:t>
            </a:r>
          </a:p>
          <a:p>
            <a:pPr algn="ctr"/>
            <a:r>
              <a:rPr lang="pl-PL" b="1" i="1" dirty="0" smtClean="0">
                <a:latin typeface="Georgia" pitchFamily="18" charset="0"/>
                <a:ea typeface="MS Mincho" pitchFamily="49" charset="-128"/>
              </a:rPr>
              <a:t>Powstańców Styczniowych  </a:t>
            </a:r>
            <a:r>
              <a:rPr lang="pl-PL" i="1" dirty="0" smtClean="0">
                <a:latin typeface="Georgia" pitchFamily="18" charset="0"/>
                <a:ea typeface="MS Mincho" pitchFamily="49" charset="-128"/>
              </a:rPr>
              <a:t>szkołom wchodzącym w skład ZSCKR w Potoczku. </a:t>
            </a:r>
            <a:endParaRPr lang="pl-PL" i="1" dirty="0">
              <a:latin typeface="Georgia" pitchFamily="18" charset="0"/>
              <a:ea typeface="MS Mincho" pitchFamily="49" charset="-128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743200"/>
            <a:ext cx="2819400" cy="15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:\DCIM\194_0511\IMG_1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3409950"/>
            <a:ext cx="38862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Prostokąt 3"/>
          <p:cNvSpPr>
            <a:spLocks noChangeArrowheads="1"/>
          </p:cNvSpPr>
          <p:nvPr/>
        </p:nvSpPr>
        <p:spPr bwMode="auto">
          <a:xfrm>
            <a:off x="4876800" y="6488113"/>
            <a:ext cx="356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>
                <a:latin typeface="Georgia" pitchFamily="18" charset="0"/>
                <a:cs typeface="Calibri" pitchFamily="34" charset="0"/>
              </a:rPr>
              <a:t>Pracownia obróbki mechanicznej</a:t>
            </a:r>
            <a:endParaRPr lang="pl-PL" altLang="pl-PL">
              <a:latin typeface="Georgia" pitchFamily="18" charset="0"/>
            </a:endParaRPr>
          </a:p>
        </p:txBody>
      </p:sp>
      <p:sp>
        <p:nvSpPr>
          <p:cNvPr id="21508" name="Prostokąt 10"/>
          <p:cNvSpPr>
            <a:spLocks noChangeArrowheads="1"/>
          </p:cNvSpPr>
          <p:nvPr/>
        </p:nvSpPr>
        <p:spPr bwMode="auto">
          <a:xfrm>
            <a:off x="974725" y="6465888"/>
            <a:ext cx="2268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>
                <a:latin typeface="Georgia" pitchFamily="18" charset="0"/>
                <a:cs typeface="Calibri" pitchFamily="34" charset="0"/>
              </a:rPr>
              <a:t>Pracownia spawania</a:t>
            </a:r>
            <a:endParaRPr lang="pl-PL" altLang="pl-PL">
              <a:latin typeface="Georgia" pitchFamily="18" charset="0"/>
            </a:endParaRPr>
          </a:p>
        </p:txBody>
      </p:sp>
      <p:sp>
        <p:nvSpPr>
          <p:cNvPr id="21509" name="Prostokąt 1"/>
          <p:cNvSpPr>
            <a:spLocks noChangeArrowheads="1"/>
          </p:cNvSpPr>
          <p:nvPr/>
        </p:nvSpPr>
        <p:spPr bwMode="auto">
          <a:xfrm>
            <a:off x="3429000" y="2667000"/>
            <a:ext cx="2251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>
                <a:latin typeface="Georgia" pitchFamily="18" charset="0"/>
                <a:cs typeface="Calibri" pitchFamily="34" charset="0"/>
              </a:rPr>
              <a:t>Pracownie żywienia </a:t>
            </a:r>
            <a:endParaRPr lang="pl-PL" altLang="pl-PL">
              <a:latin typeface="Georgia" pitchFamily="18" charset="0"/>
            </a:endParaRPr>
          </a:p>
        </p:txBody>
      </p:sp>
      <p:pic>
        <p:nvPicPr>
          <p:cNvPr id="8" name="Obraz 7" descr="http://www.zsr_pot.republika.pl/FOTO/PNZ/ZAJ_praktyczne/2015_11_03_zajPrakHS_01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8600" y="914400"/>
            <a:ext cx="3081337" cy="190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57200"/>
            <a:ext cx="3149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5818" y="609600"/>
            <a:ext cx="2860608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24400" y="3594100"/>
            <a:ext cx="3962400" cy="26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1" descr="E:\Desktop\wszystko\Plakat\pazdzierni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5029200"/>
            <a:ext cx="14954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Users\Czajka Agata\Desktop\1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95900" y="3048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C:\Users\Czajka Agata\Desktop\4.jpg"/>
          <p:cNvPicPr/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1" y="109538"/>
            <a:ext cx="3821455" cy="309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:\Users\Czajka Agata\Desktop\3.jpg"/>
          <p:cNvPicPr/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971800" y="914400"/>
            <a:ext cx="3320497" cy="288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http://www.zsr_pot.republika.pl/AKTUALNOSCI/8/2015_06_09_traktor_6.jpg"/>
          <p:cNvPicPr/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24400" y="3558201"/>
            <a:ext cx="3962400" cy="299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26" name="Obiekt 1"/>
          <p:cNvGraphicFramePr>
            <a:graphicFrameLocks noChangeAspect="1"/>
          </p:cNvGraphicFramePr>
          <p:nvPr/>
        </p:nvGraphicFramePr>
        <p:xfrm>
          <a:off x="133350" y="3541713"/>
          <a:ext cx="4113213" cy="2762250"/>
        </p:xfrm>
        <a:graphic>
          <a:graphicData uri="http://schemas.openxmlformats.org/presentationml/2006/ole">
            <p:oleObj spid="_x0000_s1026" name="Obraz - mapa bitowa" r:id="rId7" imgW="5525271" imgH="3704762" progId="PBrush">
              <p:embed/>
            </p:oleObj>
          </a:graphicData>
        </a:graphic>
      </p:graphicFrame>
      <p:sp>
        <p:nvSpPr>
          <p:cNvPr id="1031" name="Prostokąt 6"/>
          <p:cNvSpPr>
            <a:spLocks noChangeArrowheads="1"/>
          </p:cNvSpPr>
          <p:nvPr/>
        </p:nvSpPr>
        <p:spPr bwMode="auto">
          <a:xfrm>
            <a:off x="46038" y="3016250"/>
            <a:ext cx="3198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>
                <a:latin typeface="Times New Roman" pitchFamily="18" charset="0"/>
                <a:cs typeface="Calibri" pitchFamily="34" charset="0"/>
              </a:rPr>
              <a:t>Plac manewrowy do nauki jazdy</a:t>
            </a:r>
            <a:endParaRPr lang="pl-PL" altLang="pl-PL"/>
          </a:p>
        </p:txBody>
      </p:sp>
      <p:sp>
        <p:nvSpPr>
          <p:cNvPr id="1032" name="Prostokąt 8"/>
          <p:cNvSpPr>
            <a:spLocks noChangeArrowheads="1"/>
          </p:cNvSpPr>
          <p:nvPr/>
        </p:nvSpPr>
        <p:spPr bwMode="auto">
          <a:xfrm>
            <a:off x="6216650" y="2911475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>
                <a:latin typeface="Georgia" pitchFamily="18" charset="0"/>
                <a:cs typeface="Calibri" pitchFamily="34" charset="0"/>
              </a:rPr>
              <a:t>Plac do ćwiczeń maszynami </a:t>
            </a:r>
            <a:br>
              <a:rPr lang="pl-PL" altLang="pl-PL">
                <a:latin typeface="Georgia" pitchFamily="18" charset="0"/>
                <a:cs typeface="Calibri" pitchFamily="34" charset="0"/>
              </a:rPr>
            </a:br>
            <a:r>
              <a:rPr lang="pl-PL" altLang="pl-PL">
                <a:latin typeface="Georgia" pitchFamily="18" charset="0"/>
                <a:cs typeface="Calibri" pitchFamily="34" charset="0"/>
              </a:rPr>
              <a:t>i narzędziami rolniczymi</a:t>
            </a:r>
            <a:endParaRPr lang="pl-PL" altLang="pl-PL">
              <a:latin typeface="Georgia" pitchFamily="18" charset="0"/>
            </a:endParaRPr>
          </a:p>
        </p:txBody>
      </p:sp>
      <p:sp>
        <p:nvSpPr>
          <p:cNvPr id="1033" name="Prostokąt 9"/>
          <p:cNvSpPr>
            <a:spLocks noChangeArrowheads="1"/>
          </p:cNvSpPr>
          <p:nvPr/>
        </p:nvSpPr>
        <p:spPr bwMode="auto">
          <a:xfrm>
            <a:off x="4371975" y="624840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>
              <a:lnSpc>
                <a:spcPct val="107000"/>
              </a:lnSpc>
              <a:tabLst>
                <a:tab pos="914400" algn="l"/>
              </a:tabLst>
            </a:pPr>
            <a:r>
              <a:rPr lang="pl-PL" altLang="pl-PL">
                <a:latin typeface="Georgia" pitchFamily="18" charset="0"/>
                <a:cs typeface="Times New Roman" pitchFamily="18" charset="0"/>
              </a:rPr>
              <a:t>Ciągnik New Holland </a:t>
            </a:r>
            <a:r>
              <a:rPr lang="pl-PL" altLang="pl-PL">
                <a:latin typeface="Georgia" pitchFamily="18" charset="0"/>
              </a:rPr>
              <a:t>T4.75 </a:t>
            </a:r>
            <a:r>
              <a:rPr lang="pl-PL" altLang="pl-PL">
                <a:latin typeface="Georgia" pitchFamily="18" charset="0"/>
                <a:cs typeface="Times New Roman" pitchFamily="18" charset="0"/>
              </a:rPr>
              <a:t> </a:t>
            </a:r>
            <a:br>
              <a:rPr lang="pl-PL" altLang="pl-PL">
                <a:latin typeface="Georgia" pitchFamily="18" charset="0"/>
                <a:cs typeface="Times New Roman" pitchFamily="18" charset="0"/>
              </a:rPr>
            </a:br>
            <a:r>
              <a:rPr lang="pl-PL" altLang="pl-PL">
                <a:latin typeface="Georgia" pitchFamily="18" charset="0"/>
                <a:cs typeface="Times New Roman" pitchFamily="18" charset="0"/>
              </a:rPr>
              <a:t>przeznaczony  do nauki jazdy</a:t>
            </a:r>
            <a:endParaRPr lang="pl-PL" altLang="pl-PL"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34" name="Prostokąt 10"/>
          <p:cNvSpPr>
            <a:spLocks noChangeArrowheads="1"/>
          </p:cNvSpPr>
          <p:nvPr/>
        </p:nvSpPr>
        <p:spPr bwMode="auto">
          <a:xfrm>
            <a:off x="304800" y="6332538"/>
            <a:ext cx="3908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>
                <a:latin typeface="Georgia" pitchFamily="18" charset="0"/>
                <a:ea typeface="Calibri" pitchFamily="34" charset="0"/>
                <a:cs typeface="Times New Roman" pitchFamily="18" charset="0"/>
              </a:rPr>
              <a:t>Kombajn zbożowy  New Holland TC </a:t>
            </a:r>
          </a:p>
        </p:txBody>
      </p:sp>
      <p:sp>
        <p:nvSpPr>
          <p:cNvPr id="1035" name="Prostokąt 11"/>
          <p:cNvSpPr>
            <a:spLocks noChangeArrowheads="1"/>
          </p:cNvSpPr>
          <p:nvPr/>
        </p:nvSpPr>
        <p:spPr bwMode="auto">
          <a:xfrm>
            <a:off x="3065463" y="3255963"/>
            <a:ext cx="2965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>
                <a:solidFill>
                  <a:schemeClr val="bg1"/>
                </a:solidFill>
                <a:latin typeface="Georgia" pitchFamily="18" charset="0"/>
                <a:cs typeface="Calibri" pitchFamily="34" charset="0"/>
              </a:rPr>
              <a:t>Samochody  do nauki jazdy</a:t>
            </a:r>
            <a:endParaRPr lang="pl-PL" altLang="pl-PL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E:\Desktop\2018_12_20_-zsckr-w-potoczku-War-1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370711" y="3276600"/>
            <a:ext cx="2550917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E:\Desktop\2018_12_20_-zsckr-w-potoczku-War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295400"/>
            <a:ext cx="3836601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E:\Desktop\2018_12_20_-zsckr-w-potoczku-War-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3407" y="3513192"/>
            <a:ext cx="3546593" cy="265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1"/>
          <p:cNvSpPr>
            <a:spLocks noGrp="1" noChangeArrowheads="1"/>
          </p:cNvSpPr>
          <p:nvPr>
            <p:ph type="title"/>
          </p:nvPr>
        </p:nvSpPr>
        <p:spPr bwMode="auto">
          <a:xfrm>
            <a:off x="0" y="615305"/>
            <a:ext cx="914400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pl-PL" altLang="pl-PL" sz="2400" dirty="0">
                <a:latin typeface="Georgia" pitchFamily="18" charset="0"/>
              </a:rPr>
              <a:t>                  </a:t>
            </a:r>
            <a:r>
              <a:rPr lang="pl-PL" altLang="pl-PL" sz="2400" dirty="0" smtClean="0">
                <a:latin typeface="Georgia" pitchFamily="18" charset="0"/>
              </a:rPr>
              <a:t>     </a:t>
            </a:r>
            <a:r>
              <a:rPr lang="pl-PL" altLang="pl-PL" sz="2400" b="1" dirty="0" smtClean="0">
                <a:latin typeface="Georgia" pitchFamily="18" charset="0"/>
              </a:rPr>
              <a:t>NOWE  WARSZTATY  SZKOLNE  </a:t>
            </a:r>
            <a:endParaRPr lang="pl-PL" altLang="pl-PL" sz="2400" b="1" dirty="0">
              <a:latin typeface="Georgia" pitchFamily="18" charset="0"/>
            </a:endParaRPr>
          </a:p>
        </p:txBody>
      </p:sp>
      <p:pic>
        <p:nvPicPr>
          <p:cNvPr id="39938" name="Picture 2" descr="E:\Desktop\2018_12_20_-zsckr-w-potoczku-War-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295400"/>
            <a:ext cx="3120029" cy="235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Desktop\Szkoły\LOGO SZKOŁY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91400" y="304800"/>
            <a:ext cx="1295400" cy="147705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0" name="Prostokąt 9"/>
          <p:cNvSpPr/>
          <p:nvPr/>
        </p:nvSpPr>
        <p:spPr>
          <a:xfrm>
            <a:off x="0" y="60960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  Nowe pomieszczenia warsztatowe z zapleczem technicznym</a:t>
            </a: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657600"/>
            <a:ext cx="37719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600" y="1143001"/>
            <a:ext cx="8915400" cy="1752600"/>
          </a:xfrm>
        </p:spPr>
        <p:txBody>
          <a:bodyPr/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   Szkoła dysponuje pełnowymiarową, bardzo dobrze wyposażoną widowiskową halą sportową z bardzo dobrym zapleczem sportowym z siłownią, strzelnicą oraz salką gimnastyczną. Oddana do użytku w 2005 roku hala sportowa stała się centrum sportu i rekreacji nie tylko dla uczniów naszej szkoły, ale również miejscem zawodów sportowych na szczeblu wojewódzkim i krajowym.  </a:t>
            </a:r>
          </a:p>
          <a:p>
            <a:pPr>
              <a:buNone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1"/>
          <p:cNvSpPr txBox="1">
            <a:spLocks noChangeArrowheads="1"/>
          </p:cNvSpPr>
          <p:nvPr/>
        </p:nvSpPr>
        <p:spPr bwMode="auto">
          <a:xfrm>
            <a:off x="0" y="457200"/>
            <a:ext cx="9144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dirty="0">
                <a:latin typeface="Georgia" pitchFamily="18" charset="0"/>
              </a:rPr>
              <a:t>            </a:t>
            </a:r>
            <a:r>
              <a:rPr lang="pl-PL" sz="2800" b="1" dirty="0" smtClean="0">
                <a:latin typeface="Georgia" pitchFamily="18" charset="0"/>
              </a:rPr>
              <a:t>HALA  SPORTOWA </a:t>
            </a:r>
            <a:r>
              <a:rPr lang="pl-PL" sz="2800" dirty="0" smtClean="0">
                <a:latin typeface="Georgia" pitchFamily="18" charset="0"/>
              </a:rPr>
              <a:t> </a:t>
            </a:r>
            <a:endParaRPr lang="pl-PL" sz="2800" dirty="0">
              <a:latin typeface="Georgia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3048000" cy="228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 descr="http://www.zsckrpotoczek.pl/sport/2017_02_24_zawody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19600"/>
            <a:ext cx="2925503" cy="2209800"/>
          </a:xfrm>
          <a:prstGeom prst="rect">
            <a:avLst/>
          </a:prstGeom>
          <a:noFill/>
        </p:spPr>
      </p:pic>
      <p:pic>
        <p:nvPicPr>
          <p:cNvPr id="39942" name="Picture 6" descr="http://www.zsckrpotoczek.pl/AKTUALNOSCI/19_02/2019_02_02_-zsckr-w-potoczku-zapasy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895600"/>
            <a:ext cx="2286000" cy="1720541"/>
          </a:xfrm>
          <a:prstGeom prst="rect">
            <a:avLst/>
          </a:prstGeom>
          <a:noFill/>
        </p:spPr>
      </p:pic>
      <p:pic>
        <p:nvPicPr>
          <p:cNvPr id="39944" name="Picture 8" descr="http://www.zsckrpotoczek.pl/AKTUALNOSCI/19_01/2019_01_29_-zsckr-w-potoczku-zaw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895600"/>
            <a:ext cx="3048000" cy="2294055"/>
          </a:xfrm>
          <a:prstGeom prst="rect">
            <a:avLst/>
          </a:prstGeom>
          <a:noFill/>
        </p:spPr>
      </p:pic>
      <p:pic>
        <p:nvPicPr>
          <p:cNvPr id="9" name="Picture 3" descr="E:\Desktop\Szkoły\LOGO SZKOŁY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934200" y="-228600"/>
            <a:ext cx="1295400" cy="147705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10" name="Picture 9" descr="http://www.zsckrpotoczek.pl/FOTO/2017_05_16_TVP3_w%20ZSCKR/Obr/2017_05_16_TVP3_237.jpg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t="18720" r="26677"/>
          <a:stretch/>
        </p:blipFill>
        <p:spPr bwMode="auto">
          <a:xfrm>
            <a:off x="1981200" y="5334000"/>
            <a:ext cx="1973769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9154" name="Picture 2" descr="http://www.zsckrpotoczek.pl/AKTUALNOSCI/18_05/2018_04_25_dni_otw_ZSCKR_Potoczek_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5334000"/>
            <a:ext cx="1916635" cy="1295400"/>
          </a:xfrm>
          <a:prstGeom prst="rect">
            <a:avLst/>
          </a:prstGeo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2703" y="5334000"/>
            <a:ext cx="180024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ole tekstowe 1"/>
          <p:cNvSpPr txBox="1">
            <a:spLocks noChangeArrowheads="1"/>
          </p:cNvSpPr>
          <p:nvPr/>
        </p:nvSpPr>
        <p:spPr bwMode="auto">
          <a:xfrm>
            <a:off x="0" y="6096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dirty="0">
                <a:latin typeface="Georgia" pitchFamily="18" charset="0"/>
              </a:rPr>
              <a:t>            </a:t>
            </a:r>
            <a:r>
              <a:rPr lang="pl-PL" sz="2400" b="1" dirty="0">
                <a:latin typeface="Georgia" pitchFamily="18" charset="0"/>
              </a:rPr>
              <a:t>INTERNAT</a:t>
            </a:r>
            <a:r>
              <a:rPr lang="pl-PL" sz="2400" dirty="0">
                <a:latin typeface="Georgia" pitchFamily="18" charset="0"/>
              </a:rPr>
              <a:t> </a:t>
            </a:r>
          </a:p>
        </p:txBody>
      </p:sp>
      <p:pic>
        <p:nvPicPr>
          <p:cNvPr id="3" name="Picture 3" descr="E:\Desktop\Szkoły\LOGO SZKOŁ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5200" y="0"/>
            <a:ext cx="1221660" cy="139297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22532" name="pole tekstowe 5"/>
          <p:cNvSpPr txBox="1">
            <a:spLocks noChangeArrowheads="1"/>
          </p:cNvSpPr>
          <p:nvPr/>
        </p:nvSpPr>
        <p:spPr bwMode="auto">
          <a:xfrm>
            <a:off x="228600" y="1295400"/>
            <a:ext cx="8969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/>
              <a:t> </a:t>
            </a:r>
            <a:r>
              <a:rPr lang="pl-PL" dirty="0">
                <a:latin typeface="Georgia" pitchFamily="18" charset="0"/>
              </a:rPr>
              <a:t>W budynku internatu do dyspozycji uczniów przeznaczonych jest 86 miejsc </a:t>
            </a:r>
          </a:p>
          <a:p>
            <a:r>
              <a:rPr lang="pl-PL" dirty="0">
                <a:latin typeface="Georgia" pitchFamily="18" charset="0"/>
              </a:rPr>
              <a:t>noclegowych w 30 funkcjonalnie urządzonych 2-3 osobowych pokojach mieszkalnych,</a:t>
            </a:r>
          </a:p>
          <a:p>
            <a:r>
              <a:rPr lang="pl-PL" dirty="0">
                <a:latin typeface="Georgia" pitchFamily="18" charset="0"/>
              </a:rPr>
              <a:t> w tym 11 pokojach z łazienkami, stołówką, 2 świetlicami, kuchenką i darmowym </a:t>
            </a:r>
            <a:r>
              <a:rPr lang="pl-PL" dirty="0" err="1">
                <a:latin typeface="Georgia" pitchFamily="18" charset="0"/>
              </a:rPr>
              <a:t>WiFi</a:t>
            </a:r>
            <a:r>
              <a:rPr lang="pl-PL" dirty="0"/>
              <a:t>.</a:t>
            </a:r>
          </a:p>
        </p:txBody>
      </p:sp>
      <p:sp>
        <p:nvSpPr>
          <p:cNvPr id="22533" name="Prostokąt 6"/>
          <p:cNvSpPr>
            <a:spLocks noChangeArrowheads="1"/>
          </p:cNvSpPr>
          <p:nvPr/>
        </p:nvSpPr>
        <p:spPr bwMode="auto">
          <a:xfrm>
            <a:off x="381000" y="2362200"/>
            <a:ext cx="4572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Georgia" pitchFamily="18" charset="0"/>
              </a:rPr>
              <a:t>W wolnym czasie uczniowie mogą doskonalić umiejętność gry w bilard, piłkarzyki, szachy,  tenis stołowy oraz korzystać z zajęć rekreacyjnych na hali sportowej i siłowni. Organizowane są również wyjazdy na basen. Opiekę nad uczniami całodobowo sprawuje wykwalifikowana kadra pedagogów. </a:t>
            </a:r>
          </a:p>
          <a:p>
            <a:endParaRPr lang="pl-PL" dirty="0">
              <a:latin typeface="Georgia" pitchFamily="18" charset="0"/>
            </a:endParaRPr>
          </a:p>
          <a:p>
            <a:r>
              <a:rPr lang="pl-PL" dirty="0">
                <a:latin typeface="Georgia" pitchFamily="18" charset="0"/>
              </a:rPr>
              <a:t>Koszt mieszkania w internacie obejmuje tylko opłatę za wyżywienie.</a:t>
            </a: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267200"/>
            <a:ext cx="3303588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5181600"/>
            <a:ext cx="20240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362200"/>
            <a:ext cx="3203575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6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259417" y="5486400"/>
            <a:ext cx="1595966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2514600"/>
            <a:ext cx="152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AutoShape 2" descr="https://poczta.nazwa.pl/ajax/mail?action=attachment&amp;session=5575da91a1a54897bf602d0135a43b32&amp;folder=default0%2FINBOX&amp;id=47&amp;attachment=5&amp;save=0&amp;filt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pole tekstowe 1"/>
          <p:cNvSpPr txBox="1">
            <a:spLocks noChangeArrowheads="1"/>
          </p:cNvSpPr>
          <p:nvPr/>
        </p:nvSpPr>
        <p:spPr bwMode="auto">
          <a:xfrm>
            <a:off x="0" y="5334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Georgia" pitchFamily="18" charset="0"/>
              </a:rPr>
              <a:t>         Wyjazdy na targi, pokazy, konkursy 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6004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pole tekstowe 3"/>
          <p:cNvSpPr txBox="1">
            <a:spLocks noChangeArrowheads="1"/>
          </p:cNvSpPr>
          <p:nvPr/>
        </p:nvSpPr>
        <p:spPr bwMode="auto">
          <a:xfrm>
            <a:off x="457200" y="3657600"/>
            <a:ext cx="5943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>
                <a:latin typeface="Georgia" pitchFamily="18" charset="0"/>
              </a:rPr>
              <a:t>Narodowe Targi Rolnicze w Poznaniu </a:t>
            </a:r>
            <a:r>
              <a:rPr lang="pl-PL" sz="1600" dirty="0" smtClean="0">
                <a:latin typeface="Georgia" pitchFamily="18" charset="0"/>
              </a:rPr>
              <a:t> </a:t>
            </a:r>
            <a:endParaRPr lang="pl-PL" sz="1600" dirty="0">
              <a:latin typeface="Georgia" pitchFamily="18" charset="0"/>
            </a:endParaRP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371600"/>
            <a:ext cx="19812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:\Desktop\Szkoły\LOGO SZKOŁY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5200" y="0"/>
            <a:ext cx="1221660" cy="139297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25608" name="Picture 10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04800" y="4267200"/>
            <a:ext cx="1801813" cy="12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9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438399" y="4238333"/>
            <a:ext cx="3234185" cy="173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1371600"/>
            <a:ext cx="23955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pole tekstowe 3"/>
          <p:cNvSpPr txBox="1">
            <a:spLocks noChangeArrowheads="1"/>
          </p:cNvSpPr>
          <p:nvPr/>
        </p:nvSpPr>
        <p:spPr bwMode="auto">
          <a:xfrm>
            <a:off x="2209800" y="6019800"/>
            <a:ext cx="3810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>
                <a:latin typeface="Georgia" pitchFamily="18" charset="0"/>
              </a:rPr>
              <a:t>Targi </a:t>
            </a:r>
            <a:r>
              <a:rPr lang="pl-PL" sz="1600" dirty="0" smtClean="0">
                <a:latin typeface="Georgia" pitchFamily="18" charset="0"/>
              </a:rPr>
              <a:t>AGRO Show  2019 - Bednary </a:t>
            </a:r>
            <a:endParaRPr lang="pl-PL" sz="1600" dirty="0">
              <a:latin typeface="Georgia" pitchFamily="18" charset="0"/>
            </a:endParaRPr>
          </a:p>
        </p:txBody>
      </p:sp>
      <p:pic>
        <p:nvPicPr>
          <p:cNvPr id="25613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5110162"/>
            <a:ext cx="2209800" cy="163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3"/>
          <p:cNvSpPr txBox="1">
            <a:spLocks noChangeArrowheads="1"/>
          </p:cNvSpPr>
          <p:nvPr/>
        </p:nvSpPr>
        <p:spPr bwMode="auto">
          <a:xfrm>
            <a:off x="228600" y="5638800"/>
            <a:ext cx="381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 smtClean="0">
                <a:latin typeface="Georgia" pitchFamily="18" charset="0"/>
              </a:rPr>
              <a:t>Wycieczka nagrodowa </a:t>
            </a:r>
          </a:p>
          <a:p>
            <a:r>
              <a:rPr lang="pl-PL" sz="1600" dirty="0" smtClean="0">
                <a:latin typeface="Georgia" pitchFamily="18" charset="0"/>
              </a:rPr>
              <a:t>do Sandomierza </a:t>
            </a:r>
            <a:endParaRPr lang="pl-PL" sz="1600" dirty="0">
              <a:latin typeface="Georgia" pitchFamily="18" charset="0"/>
            </a:endParaRPr>
          </a:p>
        </p:txBody>
      </p:sp>
      <p:pic>
        <p:nvPicPr>
          <p:cNvPr id="25602" name="Picture 11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334000" y="3200400"/>
            <a:ext cx="3429000" cy="171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8" name="Picture 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19400" y="1230290"/>
            <a:ext cx="3676650" cy="216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pole tekstowe 1"/>
          <p:cNvSpPr txBox="1">
            <a:spLocks noChangeArrowheads="1"/>
          </p:cNvSpPr>
          <p:nvPr/>
        </p:nvSpPr>
        <p:spPr bwMode="auto">
          <a:xfrm>
            <a:off x="0" y="6096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 dirty="0">
                <a:latin typeface="Georgia" pitchFamily="18" charset="0"/>
              </a:rPr>
              <a:t>       Działalność  Samorządu Uczniowskiego   </a:t>
            </a:r>
          </a:p>
        </p:txBody>
      </p:sp>
      <p:pic>
        <p:nvPicPr>
          <p:cNvPr id="3" name="Picture 3" descr="E:\Desktop\Szkoły\LOGO SZKOŁY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39000" y="54830"/>
            <a:ext cx="1221660" cy="139297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26628" name="pole tekstowe 4"/>
          <p:cNvSpPr txBox="1">
            <a:spLocks noChangeArrowheads="1"/>
          </p:cNvSpPr>
          <p:nvPr/>
        </p:nvSpPr>
        <p:spPr bwMode="auto">
          <a:xfrm>
            <a:off x="4724400" y="6488113"/>
            <a:ext cx="3338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>
                <a:latin typeface="Georgia" pitchFamily="18" charset="0"/>
              </a:rPr>
              <a:t>Wyjazdy sportowo-rekreacyjne</a:t>
            </a:r>
          </a:p>
        </p:txBody>
      </p:sp>
      <p:pic>
        <p:nvPicPr>
          <p:cNvPr id="6" name="Picture 3" descr="E:\Desktop\Szkoły\LOGO SZKOŁY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5200" y="0"/>
            <a:ext cx="1221660" cy="139297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26631" name="pole tekstowe 7"/>
          <p:cNvSpPr txBox="1">
            <a:spLocks noChangeArrowheads="1"/>
          </p:cNvSpPr>
          <p:nvPr/>
        </p:nvSpPr>
        <p:spPr bwMode="auto">
          <a:xfrm>
            <a:off x="228600" y="27432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Turniej tenisa stołowego </a:t>
            </a:r>
            <a:endParaRPr lang="pl-PL" dirty="0">
              <a:latin typeface="Georgia" pitchFamily="18" charset="0"/>
            </a:endParaRPr>
          </a:p>
        </p:txBody>
      </p:sp>
      <p:sp>
        <p:nvSpPr>
          <p:cNvPr id="26635" name="pole tekstowe 11"/>
          <p:cNvSpPr txBox="1">
            <a:spLocks noChangeArrowheads="1"/>
          </p:cNvSpPr>
          <p:nvPr/>
        </p:nvSpPr>
        <p:spPr bwMode="auto">
          <a:xfrm>
            <a:off x="6629400" y="3429000"/>
            <a:ext cx="2233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Georgia" pitchFamily="18" charset="0"/>
              </a:rPr>
              <a:t>Mikołaj w szkole </a:t>
            </a:r>
          </a:p>
        </p:txBody>
      </p:sp>
      <p:pic>
        <p:nvPicPr>
          <p:cNvPr id="2663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038600"/>
            <a:ext cx="5591079" cy="240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0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1000" y="1143000"/>
            <a:ext cx="222556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0" name="pole tekstowe 16"/>
          <p:cNvSpPr txBox="1">
            <a:spLocks noChangeArrowheads="1"/>
          </p:cNvSpPr>
          <p:nvPr/>
        </p:nvSpPr>
        <p:spPr bwMode="auto">
          <a:xfrm>
            <a:off x="3048000" y="3429000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Turniej w halowej piłce nożnej  </a:t>
            </a:r>
            <a:endParaRPr lang="pl-PL" dirty="0">
              <a:latin typeface="Georgia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4876800"/>
            <a:ext cx="2209800" cy="166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pole tekstowe 7"/>
          <p:cNvSpPr txBox="1">
            <a:spLocks noChangeArrowheads="1"/>
          </p:cNvSpPr>
          <p:nvPr/>
        </p:nvSpPr>
        <p:spPr bwMode="auto">
          <a:xfrm>
            <a:off x="381000" y="6488668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Wycieczki nagrodowe  </a:t>
            </a:r>
            <a:endParaRPr lang="pl-PL" dirty="0">
              <a:latin typeface="Georgia" pitchFamily="18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3200400"/>
            <a:ext cx="191732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pole tekstowe 7"/>
          <p:cNvSpPr txBox="1">
            <a:spLocks noChangeArrowheads="1"/>
          </p:cNvSpPr>
          <p:nvPr/>
        </p:nvSpPr>
        <p:spPr bwMode="auto">
          <a:xfrm>
            <a:off x="457200" y="45720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Wyjazdy integracyjne  </a:t>
            </a:r>
            <a:endParaRPr lang="pl-PL" dirty="0">
              <a:latin typeface="Georgia" pitchFamily="18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1352210"/>
            <a:ext cx="1981200" cy="210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15305"/>
            <a:ext cx="914400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400" b="1" dirty="0">
                <a:latin typeface="Georgia" pitchFamily="18" charset="0"/>
              </a:rPr>
              <a:t> </a:t>
            </a:r>
            <a:r>
              <a:rPr lang="pl-PL" sz="2400" b="1" dirty="0" smtClean="0">
                <a:latin typeface="Georgia" pitchFamily="18" charset="0"/>
              </a:rPr>
              <a:t>       SZKOLNY  KLUB  WOLONTARIATU    </a:t>
            </a:r>
            <a:endParaRPr lang="pl-PL" sz="2400" b="1" dirty="0">
              <a:latin typeface="Georgia" pitchFamily="18" charset="0"/>
            </a:endParaRPr>
          </a:p>
        </p:txBody>
      </p:sp>
      <p:pic>
        <p:nvPicPr>
          <p:cNvPr id="49154" name="Picture 2" descr="http://www.zsckrpotoczek.pl/AKTUALNOSCI/19_02/2019_02_05_-zsckr-w-potoczku-gora-gr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676400"/>
            <a:ext cx="3341027" cy="2514600"/>
          </a:xfrm>
          <a:prstGeom prst="rect">
            <a:avLst/>
          </a:prstGeom>
          <a:noFill/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6019800" y="4191000"/>
            <a:ext cx="21291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Akcja Góra Grosza </a:t>
            </a:r>
            <a:endParaRPr lang="pl-PL" dirty="0">
              <a:latin typeface="Georgia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14800"/>
            <a:ext cx="3022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228600" y="6248400"/>
            <a:ext cx="27387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Pomoc dla Majki  </a:t>
            </a:r>
            <a:endParaRPr lang="pl-PL" dirty="0">
              <a:latin typeface="Georgia" pitchFamily="18" charset="0"/>
            </a:endParaRPr>
          </a:p>
        </p:txBody>
      </p:sp>
      <p:pic>
        <p:nvPicPr>
          <p:cNvPr id="11" name="Picture 3" descr="E:\Desktop\Szkoły\LOGO SZKOŁY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5200" y="-228600"/>
            <a:ext cx="1221660" cy="139297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302876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228600" y="3276600"/>
            <a:ext cx="201208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Zbiórka żywności </a:t>
            </a:r>
          </a:p>
          <a:p>
            <a:r>
              <a:rPr lang="pl-PL" dirty="0" smtClean="0">
                <a:latin typeface="Georgia" pitchFamily="18" charset="0"/>
              </a:rPr>
              <a:t>dla schroniska </a:t>
            </a:r>
          </a:p>
          <a:p>
            <a:r>
              <a:rPr lang="pl-PL" dirty="0" smtClean="0">
                <a:latin typeface="Georgia" pitchFamily="18" charset="0"/>
              </a:rPr>
              <a:t>dla zwierząt</a:t>
            </a:r>
            <a:endParaRPr lang="pl-PL" dirty="0">
              <a:latin typeface="Georgia" pitchFamily="18" charset="0"/>
            </a:endParaRPr>
          </a:p>
        </p:txBody>
      </p:sp>
      <p:sp>
        <p:nvSpPr>
          <p:cNvPr id="13" name="pole tekstowe 12"/>
          <p:cNvSpPr txBox="1">
            <a:spLocks noChangeArrowheads="1"/>
          </p:cNvSpPr>
          <p:nvPr/>
        </p:nvSpPr>
        <p:spPr bwMode="auto">
          <a:xfrm>
            <a:off x="3276600" y="4495800"/>
            <a:ext cx="612007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dirty="0" smtClean="0">
              <a:latin typeface="Georgia" pitchFamily="18" charset="0"/>
            </a:endParaRPr>
          </a:p>
          <a:p>
            <a:r>
              <a:rPr lang="pl-PL" dirty="0" smtClean="0">
                <a:latin typeface="Georgia" pitchFamily="18" charset="0"/>
              </a:rPr>
              <a:t>W ZSCKR w Potoczku istnieje również </a:t>
            </a:r>
            <a:r>
              <a:rPr lang="pl-PL" b="1" dirty="0" smtClean="0">
                <a:latin typeface="Georgia" pitchFamily="18" charset="0"/>
              </a:rPr>
              <a:t>Szkolny Klub </a:t>
            </a:r>
          </a:p>
          <a:p>
            <a:r>
              <a:rPr lang="pl-PL" b="1" dirty="0" smtClean="0">
                <a:latin typeface="Georgia" pitchFamily="18" charset="0"/>
              </a:rPr>
              <a:t>Wolontariatu</a:t>
            </a:r>
            <a:r>
              <a:rPr lang="pl-PL" dirty="0" smtClean="0">
                <a:latin typeface="Georgia" pitchFamily="18" charset="0"/>
              </a:rPr>
              <a:t> , w którym uczniowie jako wolontariusze</a:t>
            </a:r>
          </a:p>
          <a:p>
            <a:r>
              <a:rPr lang="pl-PL" dirty="0" smtClean="0">
                <a:latin typeface="Georgia" pitchFamily="18" charset="0"/>
              </a:rPr>
              <a:t>realizują zadania związane z różnego rodzaju akcjami</a:t>
            </a:r>
          </a:p>
          <a:p>
            <a:r>
              <a:rPr lang="pl-PL" dirty="0" smtClean="0">
                <a:latin typeface="Georgia" pitchFamily="18" charset="0"/>
              </a:rPr>
              <a:t>pomocy doraźnej , oraz włączają się w coroczne akcje </a:t>
            </a:r>
          </a:p>
          <a:p>
            <a:r>
              <a:rPr lang="pl-PL" dirty="0" smtClean="0">
                <a:latin typeface="Georgia" pitchFamily="18" charset="0"/>
              </a:rPr>
              <a:t>humanitarne. </a:t>
            </a:r>
          </a:p>
          <a:p>
            <a:endParaRPr lang="pl-PL" dirty="0">
              <a:latin typeface="Georgia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1219200"/>
            <a:ext cx="29779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pole tekstowe 13"/>
          <p:cNvSpPr txBox="1">
            <a:spLocks noChangeArrowheads="1"/>
          </p:cNvSpPr>
          <p:nvPr/>
        </p:nvSpPr>
        <p:spPr bwMode="auto">
          <a:xfrm>
            <a:off x="2362200" y="3276600"/>
            <a:ext cx="32832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Światowy Dzień Wolontariatu </a:t>
            </a:r>
            <a:endParaRPr lang="pl-PL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ole tekstowe 1"/>
          <p:cNvSpPr txBox="1">
            <a:spLocks noChangeArrowheads="1"/>
          </p:cNvSpPr>
          <p:nvPr/>
        </p:nvSpPr>
        <p:spPr bwMode="auto">
          <a:xfrm>
            <a:off x="-1524000" y="1295400"/>
            <a:ext cx="24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 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pole tekstowe 3"/>
          <p:cNvSpPr txBox="1">
            <a:spLocks noChangeArrowheads="1"/>
          </p:cNvSpPr>
          <p:nvPr/>
        </p:nvSpPr>
        <p:spPr bwMode="auto">
          <a:xfrm>
            <a:off x="0" y="6211887"/>
            <a:ext cx="9144000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 dirty="0">
                <a:latin typeface="Georgia" pitchFamily="18" charset="0"/>
              </a:rPr>
              <a:t>Zajdziesz nas na stronie </a:t>
            </a:r>
            <a:r>
              <a:rPr lang="pl-PL" b="1" dirty="0">
                <a:solidFill>
                  <a:srgbClr val="004DE6"/>
                </a:solidFill>
                <a:latin typeface="Georgia" pitchFamily="18" charset="0"/>
                <a:hlinkClick r:id="rId4"/>
              </a:rPr>
              <a:t>www.zsckrpotoczek.pl</a:t>
            </a:r>
            <a:r>
              <a:rPr lang="pl-PL" b="1" dirty="0">
                <a:solidFill>
                  <a:srgbClr val="004DE6"/>
                </a:solidFill>
                <a:latin typeface="Georgia" pitchFamily="18" charset="0"/>
              </a:rPr>
              <a:t> </a:t>
            </a:r>
            <a:r>
              <a:rPr lang="pl-PL" b="1" dirty="0">
                <a:latin typeface="Georgia" pitchFamily="18" charset="0"/>
              </a:rPr>
              <a:t>, oraz na FB ! </a:t>
            </a:r>
          </a:p>
          <a:p>
            <a:pPr algn="ctr"/>
            <a:r>
              <a:rPr lang="pl-PL" b="1" dirty="0">
                <a:latin typeface="Georgia" pitchFamily="18" charset="0"/>
              </a:rPr>
              <a:t>ZAPRASZAMY </a:t>
            </a:r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6019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4704" y="304801"/>
            <a:ext cx="95209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2209800" y="228600"/>
            <a:ext cx="4876800" cy="7239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pl-PL" sz="3600" kern="10" spc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D0D0D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Georgia"/>
              </a:rPr>
              <a:t>Dołącz  do  nas ! </a:t>
            </a:r>
            <a:endParaRPr lang="pl-PL" sz="3600" kern="10" spc="0" dirty="0">
              <a:ln w="19050">
                <a:solidFill>
                  <a:srgbClr val="FFFF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0D0D0D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1"/>
          <p:cNvSpPr>
            <a:spLocks noChangeArrowheads="1"/>
          </p:cNvSpPr>
          <p:nvPr/>
        </p:nvSpPr>
        <p:spPr bwMode="auto">
          <a:xfrm>
            <a:off x="0" y="4572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2400" b="1">
                <a:solidFill>
                  <a:srgbClr val="003300"/>
                </a:solidFill>
                <a:latin typeface="Georgia" pitchFamily="18" charset="0"/>
              </a:rPr>
              <a:t>         KIERUNKI KSZTAŁCENIA </a:t>
            </a:r>
            <a:endParaRPr lang="pl-PL" altLang="pl-PL" sz="2400"/>
          </a:p>
        </p:txBody>
      </p:sp>
      <p:sp>
        <p:nvSpPr>
          <p:cNvPr id="3" name="Prostokąt 2"/>
          <p:cNvSpPr/>
          <p:nvPr/>
        </p:nvSpPr>
        <p:spPr>
          <a:xfrm>
            <a:off x="0" y="2362200"/>
            <a:ext cx="9144000" cy="533684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pl-PL" altLang="pl-PL" sz="24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400" b="1" i="1" dirty="0">
                <a:solidFill>
                  <a:srgbClr val="004DE6"/>
                </a:solidFill>
                <a:latin typeface="Georgia" panose="02040502050405020303" pitchFamily="18" charset="0"/>
                <a:cs typeface="Arial" pitchFamily="34" charset="0"/>
              </a:rPr>
              <a:t>          </a:t>
            </a:r>
            <a:r>
              <a:rPr lang="pl-PL" altLang="pl-PL" sz="2400" b="1" i="1" dirty="0" smtClean="0">
                <a:solidFill>
                  <a:srgbClr val="004DE6"/>
                </a:solidFill>
                <a:latin typeface="Georgia" panose="02040502050405020303" pitchFamily="18" charset="0"/>
                <a:cs typeface="Arial" pitchFamily="34" charset="0"/>
              </a:rPr>
              <a:t>5 </a:t>
            </a:r>
            <a:r>
              <a:rPr lang="pl-PL" altLang="pl-PL" sz="2400" b="1" i="1" dirty="0">
                <a:solidFill>
                  <a:srgbClr val="004DE6"/>
                </a:solidFill>
                <a:latin typeface="Georgia" panose="02040502050405020303" pitchFamily="18" charset="0"/>
                <a:cs typeface="Arial" pitchFamily="34" charset="0"/>
              </a:rPr>
              <a:t>letnie TECHNIKUM kształcące w zawodach</a:t>
            </a:r>
            <a:r>
              <a:rPr lang="pl-PL" altLang="pl-PL" sz="2400" b="1" i="1" dirty="0">
                <a:solidFill>
                  <a:srgbClr val="004DE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pl-PL" altLang="pl-PL" sz="2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pl-PL" altLang="pl-PL" sz="2400" b="1" i="1" dirty="0" smtClean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altLang="pl-PL" sz="24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  <a:defRPr/>
            </a:pPr>
            <a:r>
              <a:rPr lang="pl-PL" altLang="pl-PL" sz="2400" b="1" i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Technik rolnik </a:t>
            </a:r>
          </a:p>
          <a:p>
            <a:pPr eaLnBrk="1" hangingPunct="1">
              <a:defRPr/>
            </a:pPr>
            <a:endParaRPr lang="pl-PL" altLang="pl-PL" sz="24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pl-PL" altLang="pl-PL" sz="2400" b="1" i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 Technik mechanizacji rolnictwa i agrotroniki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endParaRPr lang="pl-PL" altLang="pl-PL" sz="2400" b="1" i="1" dirty="0">
              <a:solidFill>
                <a:srgbClr val="00330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pl-PL" altLang="pl-PL" sz="2400" b="1" i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 Technik żywienia i usług gastronomicznych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endParaRPr lang="pl-PL" altLang="pl-PL" sz="2400" b="1" i="1" dirty="0">
              <a:solidFill>
                <a:srgbClr val="00330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pl-PL" altLang="pl-PL" sz="2400" b="1" i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Technik urządzeń i systemów energetyki odnawialnej</a:t>
            </a:r>
          </a:p>
          <a:p>
            <a:pPr marL="285750" indent="-285750" eaLnBrk="1" hangingPunct="1">
              <a:defRPr/>
            </a:pPr>
            <a:r>
              <a:rPr lang="pl-PL" altLang="pl-PL" sz="2400" b="1" i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pl-PL" altLang="pl-PL" sz="2400" b="1" i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</a:rPr>
              <a:t>Technik weterynarii</a:t>
            </a:r>
          </a:p>
          <a:p>
            <a:pPr marL="285750" indent="-285750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pl-PL" altLang="pl-PL" sz="2800" b="1" i="1" dirty="0">
              <a:solidFill>
                <a:srgbClr val="00330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b="1" i="1" dirty="0">
                <a:solidFill>
                  <a:srgbClr val="003300"/>
                </a:solidFill>
                <a:latin typeface="Georgia" panose="02040502050405020303" pitchFamily="18" charset="0"/>
                <a:cs typeface="Arial" pitchFamily="34" charset="0"/>
                <a:hlinkClick r:id="rId2"/>
              </a:rPr>
              <a:t> </a:t>
            </a:r>
            <a:endParaRPr lang="pl-PL" altLang="pl-PL" sz="2800" b="1" i="1" dirty="0">
              <a:solidFill>
                <a:srgbClr val="00330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pl-PL" altLang="pl-PL" sz="2800" b="1" i="1" dirty="0">
              <a:solidFill>
                <a:srgbClr val="00330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5124" name="Prostokąt 1"/>
          <p:cNvSpPr>
            <a:spLocks noChangeArrowheads="1"/>
          </p:cNvSpPr>
          <p:nvPr/>
        </p:nvSpPr>
        <p:spPr bwMode="auto">
          <a:xfrm>
            <a:off x="228600" y="1295400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i="1" dirty="0">
                <a:solidFill>
                  <a:srgbClr val="003300"/>
                </a:solidFill>
                <a:latin typeface="Georgia" pitchFamily="18" charset="0"/>
                <a:ea typeface="MS Mincho" pitchFamily="49" charset="-128"/>
              </a:rPr>
              <a:t>Oferta edukacyjna skierowana j</a:t>
            </a:r>
            <a:r>
              <a:rPr lang="pl-PL" sz="2000" dirty="0">
                <a:solidFill>
                  <a:srgbClr val="003300"/>
                </a:solidFill>
                <a:latin typeface="Georgia" pitchFamily="18" charset="0"/>
                <a:ea typeface="MS Mincho" pitchFamily="49" charset="-128"/>
              </a:rPr>
              <a:t>e</a:t>
            </a:r>
            <a:r>
              <a:rPr lang="pl-PL" sz="2000" i="1" dirty="0">
                <a:solidFill>
                  <a:srgbClr val="003300"/>
                </a:solidFill>
                <a:latin typeface="Georgia" pitchFamily="18" charset="0"/>
                <a:ea typeface="MS Mincho" pitchFamily="49" charset="-128"/>
              </a:rPr>
              <a:t>st </a:t>
            </a:r>
            <a:r>
              <a:rPr lang="pl-PL" sz="2000" i="1" dirty="0" smtClean="0">
                <a:solidFill>
                  <a:srgbClr val="003300"/>
                </a:solidFill>
                <a:latin typeface="Georgia" pitchFamily="18" charset="0"/>
                <a:ea typeface="MS Mincho" pitchFamily="49" charset="-128"/>
              </a:rPr>
              <a:t>do młodzieży szkół podstawowych, </a:t>
            </a:r>
          </a:p>
          <a:p>
            <a:r>
              <a:rPr lang="pl-PL" sz="2000" i="1" dirty="0" smtClean="0">
                <a:solidFill>
                  <a:srgbClr val="003300"/>
                </a:solidFill>
                <a:latin typeface="Georgia" pitchFamily="18" charset="0"/>
                <a:ea typeface="MS Mincho" pitchFamily="49" charset="-128"/>
              </a:rPr>
              <a:t>oraz osób </a:t>
            </a:r>
            <a:r>
              <a:rPr lang="pl-PL" sz="2000" i="1" dirty="0">
                <a:solidFill>
                  <a:srgbClr val="003300"/>
                </a:solidFill>
                <a:latin typeface="Georgia" pitchFamily="18" charset="0"/>
                <a:ea typeface="MS Mincho" pitchFamily="49" charset="-128"/>
              </a:rPr>
              <a:t>pragnących uzyskać kwalifikacje rolnicze,  zdobyć </a:t>
            </a:r>
            <a:r>
              <a:rPr lang="pl-PL" sz="2000" i="1" dirty="0" smtClean="0">
                <a:solidFill>
                  <a:srgbClr val="003300"/>
                </a:solidFill>
                <a:latin typeface="Georgia" pitchFamily="18" charset="0"/>
                <a:ea typeface="MS Mincho" pitchFamily="49" charset="-128"/>
              </a:rPr>
              <a:t>i poszerzyć </a:t>
            </a:r>
            <a:r>
              <a:rPr lang="pl-PL" sz="2000" i="1" dirty="0">
                <a:solidFill>
                  <a:srgbClr val="003300"/>
                </a:solidFill>
                <a:latin typeface="Georgia" pitchFamily="18" charset="0"/>
                <a:ea typeface="MS Mincho" pitchFamily="49" charset="-128"/>
              </a:rPr>
              <a:t>wiedzę z zakresu  nowoczesnego rolnictwa oraz uzyskać dodatkowe kwalifikacje.</a:t>
            </a:r>
          </a:p>
        </p:txBody>
      </p:sp>
      <p:pic>
        <p:nvPicPr>
          <p:cNvPr id="5" name="Picture 3" descr="E:\Desktop\Szkoły\LOGO SZKOŁ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28000"/>
          </a:blip>
          <a:srcRect/>
          <a:stretch>
            <a:fillRect/>
          </a:stretch>
        </p:blipFill>
        <p:spPr bwMode="auto">
          <a:xfrm>
            <a:off x="7315200" y="0"/>
            <a:ext cx="1217240" cy="1387931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le tekstowe 3"/>
          <p:cNvSpPr txBox="1"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Georgia" pitchFamily="18" charset="0"/>
              </a:rPr>
              <a:t>             </a:t>
            </a:r>
            <a:r>
              <a:rPr lang="pl-PL" sz="2400" b="1">
                <a:latin typeface="Georgia" pitchFamily="18" charset="0"/>
              </a:rPr>
              <a:t>TECHNIK  ROLNIK </a:t>
            </a:r>
          </a:p>
        </p:txBody>
      </p:sp>
      <p:pic>
        <p:nvPicPr>
          <p:cNvPr id="3" name="Picture 3" descr="E:\Desktop\Szkoły\LOGO SZKOŁ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467600" y="0"/>
            <a:ext cx="1202729" cy="1371386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6148" name="Prostokąt 4"/>
          <p:cNvSpPr>
            <a:spLocks noChangeArrowheads="1"/>
          </p:cNvSpPr>
          <p:nvPr/>
        </p:nvSpPr>
        <p:spPr bwMode="auto">
          <a:xfrm>
            <a:off x="0" y="3048000"/>
            <a:ext cx="6019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/>
              <a:t>                      </a:t>
            </a:r>
            <a:r>
              <a:rPr lang="pl-PL" b="1" dirty="0">
                <a:latin typeface="Georgia" pitchFamily="18" charset="0"/>
              </a:rPr>
              <a:t>Kwalifikacje i egzaminy:</a:t>
            </a:r>
            <a:endParaRPr lang="pl-PL" dirty="0">
              <a:latin typeface="Georgia" pitchFamily="18" charset="0"/>
            </a:endParaRPr>
          </a:p>
          <a:p>
            <a:r>
              <a:rPr lang="pl-PL" dirty="0">
                <a:latin typeface="Georgia" pitchFamily="18" charset="0"/>
              </a:rPr>
              <a:t>Aby uzyskać tytuł technika należy zdać w trakcie nauki </a:t>
            </a:r>
          </a:p>
          <a:p>
            <a:r>
              <a:rPr lang="pl-PL" dirty="0">
                <a:latin typeface="Georgia" pitchFamily="18" charset="0"/>
              </a:rPr>
              <a:t>2 egzaminy z zakresu następujących kwalifikacji: </a:t>
            </a:r>
          </a:p>
          <a:p>
            <a:r>
              <a:rPr lang="pl-PL" b="1" dirty="0" smtClean="0">
                <a:latin typeface="Georgia" pitchFamily="18" charset="0"/>
              </a:rPr>
              <a:t>ROL.04</a:t>
            </a:r>
            <a:r>
              <a:rPr lang="pl-PL" dirty="0" smtClean="0">
                <a:latin typeface="Georgia" pitchFamily="18" charset="0"/>
              </a:rPr>
              <a:t>. </a:t>
            </a:r>
            <a:r>
              <a:rPr lang="pl-PL" dirty="0">
                <a:latin typeface="Georgia" pitchFamily="18" charset="0"/>
              </a:rPr>
              <a:t>Prowadzenie produkcji rolniczej</a:t>
            </a:r>
          </a:p>
          <a:p>
            <a:r>
              <a:rPr lang="pl-PL" b="1" dirty="0" smtClean="0">
                <a:latin typeface="Georgia" pitchFamily="18" charset="0"/>
              </a:rPr>
              <a:t>ROL.10.</a:t>
            </a:r>
            <a:r>
              <a:rPr lang="pl-PL" dirty="0" smtClean="0">
                <a:latin typeface="Georgia" pitchFamily="18" charset="0"/>
              </a:rPr>
              <a:t> </a:t>
            </a:r>
            <a:r>
              <a:rPr lang="pl-PL" dirty="0">
                <a:latin typeface="Georgia" pitchFamily="18" charset="0"/>
              </a:rPr>
              <a:t>Organizacja i nadzorowanie produkcji rolniczej</a:t>
            </a:r>
          </a:p>
        </p:txBody>
      </p:sp>
      <p:sp>
        <p:nvSpPr>
          <p:cNvPr id="6149" name="pole tekstowe 8"/>
          <p:cNvSpPr txBox="1">
            <a:spLocks noChangeArrowheads="1"/>
          </p:cNvSpPr>
          <p:nvPr/>
        </p:nvSpPr>
        <p:spPr bwMode="auto">
          <a:xfrm>
            <a:off x="0" y="990600"/>
            <a:ext cx="276955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>
                <a:latin typeface="Georgia" pitchFamily="18" charset="0"/>
              </a:rPr>
              <a:t>Zawód technik rolnik przeznaczony jest dla osób lubiących  rolnictwo,</a:t>
            </a:r>
          </a:p>
          <a:p>
            <a:r>
              <a:rPr lang="pl-PL" sz="2000">
                <a:latin typeface="Georgia" pitchFamily="18" charset="0"/>
              </a:rPr>
              <a:t> o zainteresowaniach przyrodniczych, mechanizacyjnych i zootechnicznych,</a:t>
            </a:r>
          </a:p>
          <a:p>
            <a:r>
              <a:rPr lang="pl-PL" sz="2000">
                <a:latin typeface="Georgia" pitchFamily="18" charset="0"/>
              </a:rPr>
              <a:t>Technik rolnik może podjąć pracę w rolniczych przedsiębiorstwach</a:t>
            </a:r>
          </a:p>
          <a:p>
            <a:r>
              <a:rPr lang="pl-PL" sz="2000">
                <a:latin typeface="Georgia" pitchFamily="18" charset="0"/>
              </a:rPr>
              <a:t>produkcyjnych i usługowych, w urzędach i instytucjach związanych z rolnictwem.</a:t>
            </a:r>
          </a:p>
          <a:p>
            <a:r>
              <a:rPr lang="pl-PL" sz="2000">
                <a:latin typeface="Georgia" pitchFamily="18" charset="0"/>
              </a:rPr>
              <a:t> Jest dobrze przygotowany do  prowadzenia własnego gospodarstwa rolnego,</a:t>
            </a:r>
          </a:p>
          <a:p>
            <a:r>
              <a:rPr lang="pl-PL" sz="2000">
                <a:latin typeface="Georgia" pitchFamily="18" charset="0"/>
              </a:rPr>
              <a:t> własnej działalności gospodarczej</a:t>
            </a:r>
          </a:p>
          <a:p>
            <a:endParaRPr lang="pl-PL" sz="2000"/>
          </a:p>
          <a:p>
            <a:endParaRPr lang="pl-PL" sz="2000"/>
          </a:p>
          <a:p>
            <a:endParaRPr lang="pl-PL" sz="2000"/>
          </a:p>
        </p:txBody>
      </p:sp>
      <p:pic>
        <p:nvPicPr>
          <p:cNvPr id="12" name="Picture 8" descr="_DSC09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648200"/>
            <a:ext cx="2514600" cy="182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4648200"/>
            <a:ext cx="32908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 descr="G:\bednary 2019 na strone\DSCN98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5686" y="2590800"/>
            <a:ext cx="2539714" cy="1905000"/>
          </a:xfrm>
          <a:prstGeom prst="rect">
            <a:avLst/>
          </a:prstGeom>
          <a:noFill/>
        </p:spPr>
      </p:pic>
      <p:pic>
        <p:nvPicPr>
          <p:cNvPr id="11" name="Picture 4" descr="http://www.zsckrpotoczek.pl/nabor_2018/2017_09_29_staze_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4572000"/>
            <a:ext cx="2590800" cy="195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ole tekstowe 2"/>
          <p:cNvSpPr txBox="1">
            <a:spLocks noChangeArrowheads="1"/>
          </p:cNvSpPr>
          <p:nvPr/>
        </p:nvSpPr>
        <p:spPr bwMode="auto">
          <a:xfrm>
            <a:off x="0" y="381000"/>
            <a:ext cx="9144000" cy="830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Georgia" pitchFamily="18" charset="0"/>
              </a:rPr>
              <a:t>       </a:t>
            </a:r>
            <a:r>
              <a:rPr lang="pl-PL" sz="2400" b="1">
                <a:latin typeface="Georgia" pitchFamily="18" charset="0"/>
              </a:rPr>
              <a:t>TECHNIK  MECHANIZACJI  ROLNICTWA </a:t>
            </a:r>
          </a:p>
          <a:p>
            <a:r>
              <a:rPr lang="pl-PL" sz="2400" b="1">
                <a:latin typeface="Georgia" pitchFamily="18" charset="0"/>
              </a:rPr>
              <a:t>                                    I AGROTRONIKI</a:t>
            </a:r>
          </a:p>
        </p:txBody>
      </p:sp>
      <p:sp>
        <p:nvSpPr>
          <p:cNvPr id="7171" name="pole tekstowe 3"/>
          <p:cNvSpPr txBox="1">
            <a:spLocks noChangeArrowheads="1"/>
          </p:cNvSpPr>
          <p:nvPr/>
        </p:nvSpPr>
        <p:spPr bwMode="auto">
          <a:xfrm>
            <a:off x="0" y="990600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/>
            </a:r>
            <a:br>
              <a:rPr lang="pl-PL" b="1"/>
            </a:br>
            <a:r>
              <a:rPr lang="pl-PL">
                <a:latin typeface="Georgia" pitchFamily="18" charset="0"/>
              </a:rPr>
              <a:t>Technik mechanizacji rolnictwa i agrotroniki może podejmować pracę </a:t>
            </a:r>
          </a:p>
          <a:p>
            <a:r>
              <a:rPr lang="pl-PL">
                <a:latin typeface="Georgia" pitchFamily="18" charset="0"/>
              </a:rPr>
              <a:t>w przedsiębiorstwach technicznej obsługi wsi i rolnictwa, a także może samodzielnie </a:t>
            </a:r>
          </a:p>
          <a:p>
            <a:r>
              <a:rPr lang="pl-PL">
                <a:latin typeface="Georgia" pitchFamily="18" charset="0"/>
              </a:rPr>
              <a:t>podjąć i prowadzić działalność gospodarczą w zakresie świadczenia usług </a:t>
            </a:r>
          </a:p>
          <a:p>
            <a:r>
              <a:rPr lang="pl-PL">
                <a:latin typeface="Georgia" pitchFamily="18" charset="0"/>
              </a:rPr>
              <a:t>mechanizacyjnych, naprawczych (w tym samochodów), serwisowania i dystrybucji </a:t>
            </a:r>
          </a:p>
          <a:p>
            <a:r>
              <a:rPr lang="pl-PL">
                <a:latin typeface="Georgia" pitchFamily="18" charset="0"/>
              </a:rPr>
              <a:t>części zamiennych do sprzętu rolniczego jak również dzięki mocnemu przygotowaniu </a:t>
            </a:r>
          </a:p>
          <a:p>
            <a:r>
              <a:rPr lang="pl-PL">
                <a:latin typeface="Georgia" pitchFamily="18" charset="0"/>
              </a:rPr>
              <a:t>ogólno zawodowemu może pracować w pokrewnych zawodach. </a:t>
            </a:r>
            <a:br>
              <a:rPr lang="pl-PL">
                <a:latin typeface="Georgia" pitchFamily="18" charset="0"/>
              </a:rPr>
            </a:br>
            <a:r>
              <a:rPr lang="pl-PL">
                <a:latin typeface="Georgia" pitchFamily="18" charset="0"/>
              </a:rPr>
              <a:t>Może prowadzić obsługę agrotroniczną  rolników i firm działających na rzecz rolnictwa</a:t>
            </a:r>
          </a:p>
        </p:txBody>
      </p:sp>
      <p:sp>
        <p:nvSpPr>
          <p:cNvPr id="7173" name="Prostokąt 5"/>
          <p:cNvSpPr>
            <a:spLocks noChangeArrowheads="1"/>
          </p:cNvSpPr>
          <p:nvPr/>
        </p:nvSpPr>
        <p:spPr bwMode="auto">
          <a:xfrm>
            <a:off x="228600" y="3733800"/>
            <a:ext cx="56388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>
                <a:latin typeface="Georgia" pitchFamily="18" charset="0"/>
              </a:rPr>
              <a:t>Kwalifikacje i egzaminy:</a:t>
            </a:r>
            <a:endParaRPr lang="pl-PL" sz="2000" dirty="0">
              <a:latin typeface="Georgia" pitchFamily="18" charset="0"/>
            </a:endParaRPr>
          </a:p>
          <a:p>
            <a:r>
              <a:rPr lang="pl-PL" sz="2000" dirty="0">
                <a:latin typeface="Georgia" pitchFamily="18" charset="0"/>
              </a:rPr>
              <a:t>Aby uzyskać tytuł technika należy zdać w trakcie nauki 2 egzaminy z zakresu następujących kwalifikacji:  </a:t>
            </a:r>
            <a:br>
              <a:rPr lang="pl-PL" sz="2000" dirty="0">
                <a:latin typeface="Georgia" pitchFamily="18" charset="0"/>
              </a:rPr>
            </a:br>
            <a:endParaRPr lang="pl-PL" sz="2000" dirty="0">
              <a:latin typeface="Georgia" pitchFamily="18" charset="0"/>
            </a:endParaRPr>
          </a:p>
          <a:p>
            <a:r>
              <a:rPr lang="pl-PL" sz="2000" b="1" dirty="0" smtClean="0">
                <a:latin typeface="Georgia" pitchFamily="18" charset="0"/>
              </a:rPr>
              <a:t>ROL.02.</a:t>
            </a:r>
            <a:r>
              <a:rPr lang="pl-PL" sz="2000" dirty="0">
                <a:latin typeface="Georgia" pitchFamily="18" charset="0"/>
              </a:rPr>
              <a:t> Eksploatacja pojazdów, maszyn, urządzeń i narzędzi stosowanych w rolnictwie</a:t>
            </a:r>
          </a:p>
          <a:p>
            <a:r>
              <a:rPr lang="pl-PL" sz="2000" b="1" dirty="0" smtClean="0">
                <a:latin typeface="Georgia" pitchFamily="18" charset="0"/>
              </a:rPr>
              <a:t>ROL</a:t>
            </a:r>
            <a:r>
              <a:rPr lang="pl-PL" sz="2000" dirty="0" smtClean="0">
                <a:latin typeface="Georgia" pitchFamily="18" charset="0"/>
              </a:rPr>
              <a:t>.</a:t>
            </a:r>
            <a:r>
              <a:rPr lang="pl-PL" sz="2000" b="1" dirty="0" smtClean="0">
                <a:latin typeface="Georgia" pitchFamily="18" charset="0"/>
              </a:rPr>
              <a:t>08. </a:t>
            </a:r>
            <a:r>
              <a:rPr lang="pl-PL" sz="2000" dirty="0" smtClean="0">
                <a:latin typeface="Georgia" pitchFamily="18" charset="0"/>
              </a:rPr>
              <a:t> </a:t>
            </a:r>
            <a:r>
              <a:rPr lang="pl-PL" sz="2000" dirty="0">
                <a:latin typeface="Georgia" pitchFamily="18" charset="0"/>
              </a:rPr>
              <a:t>Eksploatacja systemów    </a:t>
            </a:r>
            <a:r>
              <a:rPr lang="pl-PL" sz="2000" dirty="0" smtClean="0">
                <a:latin typeface="Georgia" pitchFamily="18" charset="0"/>
              </a:rPr>
              <a:t>  mechatronicznych </a:t>
            </a:r>
            <a:r>
              <a:rPr lang="pl-PL" sz="2000" dirty="0">
                <a:latin typeface="Georgia" pitchFamily="18" charset="0"/>
              </a:rPr>
              <a:t>w rolnictwie</a:t>
            </a:r>
          </a:p>
        </p:txBody>
      </p:sp>
      <p:pic>
        <p:nvPicPr>
          <p:cNvPr id="7" name="Picture 3" descr="E:\Desktop\Szkoły\LOGO SZKOŁ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467600" y="228600"/>
            <a:ext cx="1269558" cy="1447586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43600" y="3429000"/>
            <a:ext cx="2895600" cy="218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5257800"/>
            <a:ext cx="1917101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e tekstowe 1"/>
          <p:cNvSpPr txBox="1">
            <a:spLocks noChangeArrowheads="1"/>
          </p:cNvSpPr>
          <p:nvPr/>
        </p:nvSpPr>
        <p:spPr bwMode="auto">
          <a:xfrm>
            <a:off x="0" y="457200"/>
            <a:ext cx="9144000" cy="830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Georgia" pitchFamily="18" charset="0"/>
              </a:rPr>
              <a:t>                 </a:t>
            </a:r>
            <a:r>
              <a:rPr lang="pl-PL" sz="2400" b="1">
                <a:latin typeface="Georgia" pitchFamily="18" charset="0"/>
              </a:rPr>
              <a:t>TECHNIK ŻYWIENIA I USŁUG </a:t>
            </a:r>
          </a:p>
          <a:p>
            <a:r>
              <a:rPr lang="pl-PL" sz="2400" b="1">
                <a:latin typeface="Georgia" pitchFamily="18" charset="0"/>
              </a:rPr>
              <a:t>                      GASTRONOMICZNYCH</a:t>
            </a:r>
          </a:p>
        </p:txBody>
      </p:sp>
      <p:sp>
        <p:nvSpPr>
          <p:cNvPr id="8195" name="Prostokąt 2"/>
          <p:cNvSpPr>
            <a:spLocks noChangeArrowheads="1"/>
          </p:cNvSpPr>
          <p:nvPr/>
        </p:nvSpPr>
        <p:spPr bwMode="auto">
          <a:xfrm>
            <a:off x="0" y="1447800"/>
            <a:ext cx="88392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Georgia" pitchFamily="18" charset="0"/>
              </a:rPr>
              <a:t>Technik żywienia i usług gastronomicznych przeznaczony jest dla tych, którzy lubią gotować, interesują się zdrowym żywieniem oraz chcą zdobyć atrakcyjny zawód.</a:t>
            </a:r>
          </a:p>
          <a:p>
            <a:r>
              <a:rPr lang="pl-PL">
                <a:latin typeface="Georgia" pitchFamily="18" charset="0"/>
              </a:rPr>
              <a:t>Technik żywienia i usług gastronomicznych  może podejmować pracę w zakładach żywienia zbiorowego (stołówki, restauracje, kawiarnie, bary), w instytucjach zajmujących się obrotem żywnością (hurtownie spożywcze, magazyny), </a:t>
            </a:r>
          </a:p>
          <a:p>
            <a:r>
              <a:rPr lang="pl-PL">
                <a:latin typeface="Georgia" pitchFamily="18" charset="0"/>
              </a:rPr>
              <a:t>w instytucjach zajmujących się upowszechnianiem wiedzy  o żywieniu i żywności oraz samodzielnie prowadzić działalność gospodarczą w zakresie usług gastronomicznych </a:t>
            </a:r>
          </a:p>
        </p:txBody>
      </p:sp>
      <p:sp>
        <p:nvSpPr>
          <p:cNvPr id="8196" name="Prostokąt 3"/>
          <p:cNvSpPr>
            <a:spLocks noChangeArrowheads="1"/>
          </p:cNvSpPr>
          <p:nvPr/>
        </p:nvSpPr>
        <p:spPr bwMode="auto">
          <a:xfrm>
            <a:off x="0" y="3505200"/>
            <a:ext cx="4648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latin typeface="Georgia" pitchFamily="18" charset="0"/>
              </a:rPr>
              <a:t>Kwalifikacje i egzaminy:</a:t>
            </a:r>
            <a:endParaRPr lang="pl-PL" dirty="0">
              <a:latin typeface="Georgia" pitchFamily="18" charset="0"/>
            </a:endParaRPr>
          </a:p>
          <a:p>
            <a:r>
              <a:rPr lang="pl-PL" dirty="0">
                <a:latin typeface="Georgia" pitchFamily="18" charset="0"/>
              </a:rPr>
              <a:t>Aby uzyskać tytuł technika należy zdać w trakcie nauki 2 egzaminy z zakresu następujących kwalifikacji: </a:t>
            </a:r>
          </a:p>
          <a:p>
            <a:r>
              <a:rPr lang="pl-PL" b="1" dirty="0" smtClean="0">
                <a:latin typeface="Georgia" pitchFamily="18" charset="0"/>
              </a:rPr>
              <a:t>HGT</a:t>
            </a:r>
            <a:r>
              <a:rPr lang="pl-PL" dirty="0" smtClean="0">
                <a:latin typeface="Georgia" pitchFamily="18" charset="0"/>
              </a:rPr>
              <a:t>.</a:t>
            </a:r>
            <a:r>
              <a:rPr lang="pl-PL" b="1" dirty="0" smtClean="0">
                <a:latin typeface="Georgia" pitchFamily="18" charset="0"/>
              </a:rPr>
              <a:t>02. </a:t>
            </a:r>
            <a:r>
              <a:rPr lang="pl-PL" dirty="0" smtClean="0">
                <a:latin typeface="Georgia" pitchFamily="18" charset="0"/>
              </a:rPr>
              <a:t>Przygotowanie i wydawanie dań. </a:t>
            </a:r>
            <a:endParaRPr lang="pl-PL" dirty="0">
              <a:latin typeface="Georgia" pitchFamily="18" charset="0"/>
            </a:endParaRPr>
          </a:p>
          <a:p>
            <a:r>
              <a:rPr lang="pl-PL" b="1" dirty="0" smtClean="0">
                <a:latin typeface="Georgia" pitchFamily="18" charset="0"/>
              </a:rPr>
              <a:t>HGT.12.</a:t>
            </a:r>
            <a:r>
              <a:rPr lang="pl-PL" dirty="0">
                <a:latin typeface="Georgia" pitchFamily="18" charset="0"/>
              </a:rPr>
              <a:t> Organizacja żywienia i usług gastronomicznych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199" y="5334000"/>
            <a:ext cx="2163605" cy="155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7829" y="5336362"/>
            <a:ext cx="2016171" cy="1521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E:\Desktop\Szkoły\LOGO SZKOŁY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43800" y="0"/>
            <a:ext cx="1143001" cy="1303282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505200"/>
            <a:ext cx="3709120" cy="1871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7" name="Picture 1" descr="E:\Desktop\prezentacja\2018_12_19_-zsckr-w-potoczku-carving-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5305217"/>
            <a:ext cx="2209801" cy="1552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ole tekstowe 1"/>
          <p:cNvSpPr txBox="1">
            <a:spLocks noChangeArrowheads="1"/>
          </p:cNvSpPr>
          <p:nvPr/>
        </p:nvSpPr>
        <p:spPr bwMode="auto">
          <a:xfrm>
            <a:off x="0" y="304800"/>
            <a:ext cx="9144000" cy="830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Georgia" pitchFamily="18" charset="0"/>
              </a:rPr>
              <a:t>           </a:t>
            </a:r>
            <a:r>
              <a:rPr lang="pl-PL" sz="2400" b="1">
                <a:latin typeface="Georgia" pitchFamily="18" charset="0"/>
              </a:rPr>
              <a:t>TECHNIK  URZĄDZEŃ I SYSTEMÓW </a:t>
            </a:r>
          </a:p>
          <a:p>
            <a:r>
              <a:rPr lang="pl-PL" sz="2400" b="1">
                <a:latin typeface="Georgia" pitchFamily="18" charset="0"/>
              </a:rPr>
              <a:t>                ENERGETYKI ODNAWIALNEJ</a:t>
            </a:r>
          </a:p>
        </p:txBody>
      </p:sp>
      <p:sp>
        <p:nvSpPr>
          <p:cNvPr id="9219" name="pole tekstowe 2"/>
          <p:cNvSpPr txBox="1">
            <a:spLocks noChangeArrowheads="1"/>
          </p:cNvSpPr>
          <p:nvPr/>
        </p:nvSpPr>
        <p:spPr bwMode="auto">
          <a:xfrm>
            <a:off x="0" y="1447800"/>
            <a:ext cx="338280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Georgia" pitchFamily="18" charset="0"/>
              </a:rPr>
              <a:t>Technik urządzeń i systemów energetyki jest   przygotowany do organizowania </a:t>
            </a:r>
          </a:p>
          <a:p>
            <a:r>
              <a:rPr lang="pl-PL">
                <a:latin typeface="Georgia" pitchFamily="18" charset="0"/>
              </a:rPr>
              <a:t>i wykonywania prac związanych z montażem instalacji systemów energetyki odnawialnej,</a:t>
            </a:r>
          </a:p>
          <a:p>
            <a:r>
              <a:rPr lang="pl-PL">
                <a:latin typeface="Georgia" pitchFamily="18" charset="0"/>
              </a:rPr>
              <a:t> montażu i demontażu urządzeń do pozyskiwania energii odnawialnej, kontrolowania </a:t>
            </a:r>
          </a:p>
          <a:p>
            <a:r>
              <a:rPr lang="pl-PL">
                <a:latin typeface="Georgia" pitchFamily="18" charset="0"/>
              </a:rPr>
              <a:t>pracy urządzeń i instalacji systemów energetyki odnawialnej oraz wykonywania </a:t>
            </a:r>
          </a:p>
          <a:p>
            <a:r>
              <a:rPr lang="pl-PL">
                <a:latin typeface="Georgia" pitchFamily="18" charset="0"/>
              </a:rPr>
              <a:t>konserwacji oraz naprawy urządzeń i instalacji systemów energetyki.</a:t>
            </a:r>
          </a:p>
          <a:p>
            <a:r>
              <a:rPr lang="pl-PL">
                <a:latin typeface="Georgia" pitchFamily="18" charset="0"/>
              </a:rPr>
              <a:t>Pracę może podejmować w firmach zajmujących się budową i utrzymaniem sprawności </a:t>
            </a:r>
          </a:p>
          <a:p>
            <a:r>
              <a:rPr lang="pl-PL">
                <a:latin typeface="Georgia" pitchFamily="18" charset="0"/>
              </a:rPr>
              <a:t>sieci energii odnawialnej, elektrowniach, przedsiębiorstwach i instytucjach zajmujących </a:t>
            </a:r>
          </a:p>
          <a:p>
            <a:r>
              <a:rPr lang="pl-PL">
                <a:latin typeface="Georgia" pitchFamily="18" charset="0"/>
              </a:rPr>
              <a:t>się odnawialnymi źródłami energii, zakładach wytwarzających, przetwarzających</a:t>
            </a:r>
          </a:p>
          <a:p>
            <a:r>
              <a:rPr lang="pl-PL">
                <a:latin typeface="Georgia" pitchFamily="18" charset="0"/>
              </a:rPr>
              <a:t> i przesyłających energię elektryczną, biurach projektów</a:t>
            </a:r>
          </a:p>
          <a:p>
            <a:endParaRPr lang="pl-PL"/>
          </a:p>
        </p:txBody>
      </p:sp>
      <p:sp>
        <p:nvSpPr>
          <p:cNvPr id="9220" name="Prostokąt 3"/>
          <p:cNvSpPr>
            <a:spLocks noChangeArrowheads="1"/>
          </p:cNvSpPr>
          <p:nvPr/>
        </p:nvSpPr>
        <p:spPr bwMode="auto">
          <a:xfrm>
            <a:off x="0" y="4648200"/>
            <a:ext cx="8305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/>
              <a:t>Kwalifikacje i egzaminy:</a:t>
            </a:r>
            <a:endParaRPr lang="pl-PL" dirty="0"/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Aby uzyskać tytuł technika należy zdać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w trakcie nauki 2 egzaminy z zakresu 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następujących kwalifikacji: </a:t>
            </a:r>
          </a:p>
          <a:p>
            <a:endParaRPr lang="pl-PL" dirty="0"/>
          </a:p>
          <a:p>
            <a:r>
              <a:rPr lang="pl-PL" b="1" dirty="0"/>
              <a:t>BD.17.</a:t>
            </a:r>
            <a:r>
              <a:rPr lang="pl-PL" dirty="0"/>
              <a:t> Montaż urządzeń i systemów energetyki odnawialnej</a:t>
            </a:r>
          </a:p>
          <a:p>
            <a:r>
              <a:rPr lang="pl-PL" b="1" dirty="0"/>
              <a:t>BD.18.</a:t>
            </a:r>
            <a:r>
              <a:rPr lang="pl-PL" dirty="0"/>
              <a:t> Eksploatacja urządzeń i systemów energetyki odnawialnej</a:t>
            </a:r>
          </a:p>
        </p:txBody>
      </p:sp>
      <p:pic>
        <p:nvPicPr>
          <p:cNvPr id="9221" name="Picture 2" descr="E:\Desktop\pobr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4325" y="4038600"/>
            <a:ext cx="18954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 descr="E: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038600"/>
            <a:ext cx="28479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:\Desktop\Szkoły\LOGO SZKOŁY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467599" y="144518"/>
            <a:ext cx="1143001" cy="1303282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zsckrpotoczek.pl/nabor_2018/T_wet/2018_03_01_wet_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124200"/>
            <a:ext cx="31337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pole tekstowe 1"/>
          <p:cNvSpPr txBox="1">
            <a:spLocks noChangeArrowheads="1"/>
          </p:cNvSpPr>
          <p:nvPr/>
        </p:nvSpPr>
        <p:spPr bwMode="auto">
          <a:xfrm>
            <a:off x="0" y="3810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Georgia" pitchFamily="18" charset="0"/>
              </a:rPr>
              <a:t>          </a:t>
            </a:r>
            <a:r>
              <a:rPr lang="pl-PL" sz="2400" b="1">
                <a:latin typeface="Georgia" pitchFamily="18" charset="0"/>
              </a:rPr>
              <a:t>TECHNIK  WETERYNARII</a:t>
            </a:r>
          </a:p>
        </p:txBody>
      </p:sp>
      <p:pic>
        <p:nvPicPr>
          <p:cNvPr id="3" name="Picture 3" descr="E:\Desktop\Szkoły\LOGO SZKOŁ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43800" y="0"/>
            <a:ext cx="1143000" cy="1303281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0245" name="Prostokąt 3"/>
          <p:cNvSpPr>
            <a:spLocks noChangeArrowheads="1"/>
          </p:cNvSpPr>
          <p:nvPr/>
        </p:nvSpPr>
        <p:spPr bwMode="auto">
          <a:xfrm>
            <a:off x="0" y="990600"/>
            <a:ext cx="81534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Georgia" pitchFamily="18" charset="0"/>
              </a:rPr>
              <a:t>Zawód  technik weterynarii przeznaczony jest dla osób lubiących zwierzęta. Technik weterynarii sprawuje  opiekę nad zwierzętami w warunkach ambulatoryjnych i stacjonarnych, może podawać leki dostępne bez recepty lub przypisane przez lekarza weterynarii, wykonuje zabiegi sanitarno – higieniczne i fizykoterapeutyczne, pobiera próby do badań laboratoryjnych</a:t>
            </a:r>
          </a:p>
          <a:p>
            <a:r>
              <a:rPr lang="pl-PL">
                <a:latin typeface="Georgia" pitchFamily="18" charset="0"/>
              </a:rPr>
              <a:t> i wykonuje badania kliniczne, które są niezbędne do udzielenia pierwszej pomocy.</a:t>
            </a:r>
          </a:p>
        </p:txBody>
      </p:sp>
      <p:sp>
        <p:nvSpPr>
          <p:cNvPr id="6" name="Prostokąt 5"/>
          <p:cNvSpPr/>
          <p:nvPr/>
        </p:nvSpPr>
        <p:spPr>
          <a:xfrm rot="20418341">
            <a:off x="4441128" y="4953303"/>
            <a:ext cx="4684296" cy="923330"/>
          </a:xfrm>
          <a:prstGeom prst="rect">
            <a:avLst/>
          </a:prstGeom>
          <a:noFill/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N O W O Ś Ć </a:t>
            </a:r>
            <a:endParaRPr lang="pl-PL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47" name="Prostokąt 6"/>
          <p:cNvSpPr>
            <a:spLocks noChangeArrowheads="1"/>
          </p:cNvSpPr>
          <p:nvPr/>
        </p:nvSpPr>
        <p:spPr bwMode="auto">
          <a:xfrm>
            <a:off x="228600" y="3352800"/>
            <a:ext cx="5181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/>
              <a:t>Kwalifikacje i egzaminy:</a:t>
            </a:r>
            <a:endParaRPr lang="pl-PL" dirty="0"/>
          </a:p>
          <a:p>
            <a:r>
              <a:rPr lang="pl-PL" dirty="0">
                <a:latin typeface="Georgia" pitchFamily="18" charset="0"/>
              </a:rPr>
              <a:t>Aby uzyskać tytuł technika należy zdać w trakcie nauki 2 egzaminy z zakresu następujących kwalifikacji: </a:t>
            </a:r>
          </a:p>
          <a:p>
            <a:r>
              <a:rPr lang="pl-PL" b="1" dirty="0" smtClean="0">
                <a:latin typeface="Georgia" pitchFamily="18" charset="0"/>
              </a:rPr>
              <a:t>ROL.11.</a:t>
            </a:r>
            <a:r>
              <a:rPr lang="pl-PL" dirty="0">
                <a:latin typeface="Georgia" pitchFamily="18" charset="0"/>
              </a:rPr>
              <a:t> Prowadzenie chowu i inseminacji </a:t>
            </a:r>
            <a:r>
              <a:rPr lang="pl-PL" dirty="0" smtClean="0">
                <a:latin typeface="Georgia" pitchFamily="18" charset="0"/>
              </a:rPr>
              <a:t>zwierząt.</a:t>
            </a:r>
            <a:endParaRPr lang="pl-PL" dirty="0">
              <a:latin typeface="Georgia" pitchFamily="18" charset="0"/>
            </a:endParaRPr>
          </a:p>
          <a:p>
            <a:r>
              <a:rPr lang="pl-PL" b="1" dirty="0" smtClean="0">
                <a:latin typeface="Georgia" pitchFamily="18" charset="0"/>
              </a:rPr>
              <a:t>ROL.12</a:t>
            </a:r>
            <a:r>
              <a:rPr lang="pl-PL" dirty="0" smtClean="0">
                <a:latin typeface="Georgia" pitchFamily="18" charset="0"/>
              </a:rPr>
              <a:t>. </a:t>
            </a:r>
            <a:r>
              <a:rPr lang="pl-PL" dirty="0">
                <a:latin typeface="Georgia" pitchFamily="18" charset="0"/>
              </a:rPr>
              <a:t>Wykonywanie </a:t>
            </a:r>
            <a:r>
              <a:rPr lang="pl-PL" dirty="0" smtClean="0">
                <a:latin typeface="Georgia" pitchFamily="18" charset="0"/>
              </a:rPr>
              <a:t>weterynaryjnych czynności pomocniczych.</a:t>
            </a:r>
            <a:endParaRPr lang="pl-PL" dirty="0">
              <a:latin typeface="Georgia" pitchFamily="18" charset="0"/>
            </a:endParaRPr>
          </a:p>
          <a:p>
            <a:r>
              <a:rPr lang="pl-PL" dirty="0">
                <a:latin typeface="Georgia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http://www.zsckrpotoczek.pl/nabor_2018/2015_10_27_straz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286000"/>
            <a:ext cx="31083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228600" y="838200"/>
            <a:ext cx="8915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l-PL" sz="2400" b="1">
                <a:solidFill>
                  <a:srgbClr val="000000"/>
                </a:solidFill>
                <a:latin typeface="Georgia" pitchFamily="18" charset="0"/>
              </a:rPr>
              <a:t> </a:t>
            </a:r>
            <a:r>
              <a:rPr lang="pl-PL" b="1">
                <a:solidFill>
                  <a:srgbClr val="000000"/>
                </a:solidFill>
                <a:latin typeface="Georgia" pitchFamily="18" charset="0"/>
              </a:rPr>
              <a:t>Międzyklasowy oddział realizowany we współpracy z Państwową Strażą Pożarną w Janowie Lubelskim i Ochotniczymi Strażami Pożarnymi</a:t>
            </a:r>
          </a:p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 rot="20137889">
            <a:off x="5080490" y="2929730"/>
            <a:ext cx="4407836" cy="830997"/>
          </a:xfrm>
          <a:prstGeom prst="rect">
            <a:avLst/>
          </a:prstGeom>
          <a:noFill/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N O W O Ś Ć </a:t>
            </a:r>
            <a:endParaRPr lang="pl-PL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269" name="Prostokąt 3"/>
          <p:cNvSpPr>
            <a:spLocks noChangeArrowheads="1"/>
          </p:cNvSpPr>
          <p:nvPr/>
        </p:nvSpPr>
        <p:spPr bwMode="auto">
          <a:xfrm>
            <a:off x="0" y="304800"/>
            <a:ext cx="91440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solidFill>
                  <a:srgbClr val="000000"/>
                </a:solidFill>
                <a:latin typeface="Georgia" pitchFamily="18" charset="0"/>
              </a:rPr>
              <a:t>         KLASA MUNDUROWA </a:t>
            </a:r>
            <a:endParaRPr lang="pl-PL" sz="2400"/>
          </a:p>
        </p:txBody>
      </p:sp>
      <p:pic>
        <p:nvPicPr>
          <p:cNvPr id="5" name="Picture 3" descr="E:\Desktop\Szkoły\LOGO SZKOŁ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86600" y="0"/>
            <a:ext cx="1143001" cy="1303282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6" name="Prostokąt 5"/>
          <p:cNvSpPr/>
          <p:nvPr/>
        </p:nvSpPr>
        <p:spPr>
          <a:xfrm>
            <a:off x="0" y="1600200"/>
            <a:ext cx="914400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b="1" dirty="0">
                <a:latin typeface="Arial" pitchFamily="34" charset="0"/>
                <a:cs typeface="Arial" pitchFamily="34" charset="0"/>
              </a:rPr>
              <a:t>     Jako uczeń klasy mundurowej :</a:t>
            </a:r>
          </a:p>
          <a:p>
            <a:pPr>
              <a:defRPr/>
            </a:pPr>
            <a:endParaRPr lang="pl-PL" b="1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Font typeface="Wingdings" pitchFamily="2" charset="2"/>
              <a:buChar char="Ø"/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będziesz brał udział w zajęciach prowadzonych </a:t>
            </a:r>
          </a:p>
          <a:p>
            <a:pPr marL="273050" indent="-273050"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     przez zawodowych strażaków w jednostce PSP,</a:t>
            </a:r>
            <a:endParaRPr lang="pl-PL" cap="all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Font typeface="Wingdings" pitchFamily="2" charset="2"/>
              <a:buChar char="Ø"/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zdobędziesz  wiedzę niezbędną podczas organizacji</a:t>
            </a:r>
          </a:p>
          <a:p>
            <a:pPr marL="273050" indent="-273050"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     i prowadzenia akcji   ratowniczych,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  nauczysz się udzielać pierwszej pomocy,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  przygotujesz się do wykonywania zawodu strażaka,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  poznasz ceremoniał i musztrę strażacką,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  nauczysz się wykorzystywać sprzęt, urządzenia</a:t>
            </a:r>
          </a:p>
          <a:p>
            <a:pPr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     i techniki pożarnicze w praktyce</a:t>
            </a:r>
          </a:p>
        </p:txBody>
      </p:sp>
      <p:sp>
        <p:nvSpPr>
          <p:cNvPr id="11272" name="Prostokąt 7"/>
          <p:cNvSpPr>
            <a:spLocks noChangeArrowheads="1"/>
          </p:cNvSpPr>
          <p:nvPr/>
        </p:nvSpPr>
        <p:spPr bwMode="auto">
          <a:xfrm>
            <a:off x="304800" y="4800600"/>
            <a:ext cx="5715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>Ponadto będziesz mógł ukończyć kursy:</a:t>
            </a:r>
            <a:endParaRPr lang="pl-PL"/>
          </a:p>
          <a:p>
            <a:r>
              <a:rPr lang="pl-PL"/>
              <a:t>SP - szkolenie podstawowe strażaków-ratowników.</a:t>
            </a:r>
          </a:p>
          <a:p>
            <a:r>
              <a:rPr lang="pl-PL"/>
              <a:t>KPP - kurs w zakresie kwalifikowanej pierwszej   </a:t>
            </a:r>
          </a:p>
          <a:p>
            <a:r>
              <a:rPr lang="pl-PL"/>
              <a:t>           pomocy</a:t>
            </a:r>
          </a:p>
          <a:p>
            <a:r>
              <a:rPr lang="pl-PL"/>
              <a:t>RT - szkolenie z zakresu ratownictwa technicznego    </a:t>
            </a:r>
          </a:p>
          <a:p>
            <a:r>
              <a:rPr lang="pl-PL"/>
              <a:t>        dla strażaków-ratowników.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3232</TotalTime>
  <Words>1047</Words>
  <Application>Microsoft Office PowerPoint</Application>
  <PresentationFormat>Pokaz na ekranie (4:3)</PresentationFormat>
  <Paragraphs>245</Paragraphs>
  <Slides>28</Slides>
  <Notes>13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0" baseType="lpstr">
      <vt:lpstr>Projekt domyślny</vt:lpstr>
      <vt:lpstr>Obraz - mapa bitowa</vt:lpstr>
      <vt:lpstr> Zespół Szkół  Centrum Kształcenia Rolniczego w Potoczku 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                       NOWE  WARSZTATY  SZKOLNE  </vt:lpstr>
      <vt:lpstr>Slajd 23</vt:lpstr>
      <vt:lpstr>Slajd 24</vt:lpstr>
      <vt:lpstr>Slajd 25</vt:lpstr>
      <vt:lpstr>Slajd 26</vt:lpstr>
      <vt:lpstr>        SZKOLNY  KLUB  WOLONTARIATU    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</dc:creator>
  <cp:lastModifiedBy>Piotr</cp:lastModifiedBy>
  <cp:revision>257</cp:revision>
  <cp:lastPrinted>1601-01-01T00:00:00Z</cp:lastPrinted>
  <dcterms:created xsi:type="dcterms:W3CDTF">2016-03-09T17:25:00Z</dcterms:created>
  <dcterms:modified xsi:type="dcterms:W3CDTF">2020-01-07T14:36:16Z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